
<file path=[Content_Types].xml><?xml version="1.0" encoding="utf-8"?>
<Types xmlns="http://schemas.openxmlformats.org/package/2006/content-types">
  <Default Extension="jpeg" ContentType="image/jpeg"/>
  <Default Extension="jpg" ContentType="image/jpeg"/>
  <Default Extension="jpg!d"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18"/>
  </p:notesMasterIdLst>
  <p:sldIdLst>
    <p:sldId id="256" r:id="rId2"/>
    <p:sldId id="257" r:id="rId3"/>
    <p:sldId id="258" r:id="rId4"/>
    <p:sldId id="259" r:id="rId5"/>
    <p:sldId id="260" r:id="rId6"/>
    <p:sldId id="261" r:id="rId7"/>
    <p:sldId id="272" r:id="rId8"/>
    <p:sldId id="271" r:id="rId9"/>
    <p:sldId id="273" r:id="rId10"/>
    <p:sldId id="274" r:id="rId11"/>
    <p:sldId id="268" r:id="rId12"/>
    <p:sldId id="263" r:id="rId13"/>
    <p:sldId id="264" r:id="rId14"/>
    <p:sldId id="265" r:id="rId15"/>
    <p:sldId id="266"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84"/>
    <p:restoredTop sz="96860"/>
  </p:normalViewPr>
  <p:slideViewPr>
    <p:cSldViewPr snapToGrid="0">
      <p:cViewPr varScale="1">
        <p:scale>
          <a:sx n="146" d="100"/>
          <a:sy n="146" d="100"/>
        </p:scale>
        <p:origin x="4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B4C3D-73DF-4114-8512-7AC3BD34AB6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9A36E7F-E67D-406D-BCB0-2DA780F275CF}">
      <dgm:prSet/>
      <dgm:spPr/>
      <dgm:t>
        <a:bodyPr/>
        <a:lstStyle/>
        <a:p>
          <a:pPr>
            <a:lnSpc>
              <a:spcPct val="100000"/>
            </a:lnSpc>
          </a:pPr>
          <a:r>
            <a:rPr lang="en-US"/>
            <a:t>Confusion Matrix and classification report show built model is working.</a:t>
          </a:r>
        </a:p>
      </dgm:t>
    </dgm:pt>
    <dgm:pt modelId="{4AAE3EB2-4EF6-43C8-B606-E287221B26C1}" type="parTrans" cxnId="{A21F3C47-3BAE-4910-81BC-BD9DC5BD7264}">
      <dgm:prSet/>
      <dgm:spPr/>
      <dgm:t>
        <a:bodyPr/>
        <a:lstStyle/>
        <a:p>
          <a:endParaRPr lang="en-US"/>
        </a:p>
      </dgm:t>
    </dgm:pt>
    <dgm:pt modelId="{D6EF5458-D12C-48DA-885E-9C575E26849B}" type="sibTrans" cxnId="{A21F3C47-3BAE-4910-81BC-BD9DC5BD7264}">
      <dgm:prSet/>
      <dgm:spPr/>
      <dgm:t>
        <a:bodyPr/>
        <a:lstStyle/>
        <a:p>
          <a:endParaRPr lang="en-US"/>
        </a:p>
      </dgm:t>
    </dgm:pt>
    <dgm:pt modelId="{A700BF2E-8012-400F-9252-223F495540F7}">
      <dgm:prSet/>
      <dgm:spPr/>
      <dgm:t>
        <a:bodyPr/>
        <a:lstStyle/>
        <a:p>
          <a:pPr>
            <a:lnSpc>
              <a:spcPct val="100000"/>
            </a:lnSpc>
          </a:pPr>
          <a:r>
            <a:rPr lang="en-US"/>
            <a:t>Results are encouraging. </a:t>
          </a:r>
        </a:p>
      </dgm:t>
    </dgm:pt>
    <dgm:pt modelId="{A357D527-1AB3-4008-AA63-D5CE1537B5B7}" type="parTrans" cxnId="{D20466F1-723B-4DEA-9902-9E42B5032612}">
      <dgm:prSet/>
      <dgm:spPr/>
      <dgm:t>
        <a:bodyPr/>
        <a:lstStyle/>
        <a:p>
          <a:endParaRPr lang="en-US"/>
        </a:p>
      </dgm:t>
    </dgm:pt>
    <dgm:pt modelId="{998031D1-3602-4F53-950D-3564AF55210B}" type="sibTrans" cxnId="{D20466F1-723B-4DEA-9902-9E42B5032612}">
      <dgm:prSet/>
      <dgm:spPr/>
      <dgm:t>
        <a:bodyPr/>
        <a:lstStyle/>
        <a:p>
          <a:endParaRPr lang="en-US"/>
        </a:p>
      </dgm:t>
    </dgm:pt>
    <dgm:pt modelId="{A1B03181-8F9A-48D9-865B-CCA6DBE88CE2}">
      <dgm:prSet/>
      <dgm:spPr/>
      <dgm:t>
        <a:bodyPr/>
        <a:lstStyle/>
        <a:p>
          <a:pPr>
            <a:lnSpc>
              <a:spcPct val="100000"/>
            </a:lnSpc>
          </a:pPr>
          <a:r>
            <a:rPr lang="en-US"/>
            <a:t>Decision Tree show accuracy of 98% and came out as best model in this project scenario. </a:t>
          </a:r>
        </a:p>
      </dgm:t>
    </dgm:pt>
    <dgm:pt modelId="{5A7A4AAB-285F-4601-BA82-A9E2CC5B3680}" type="parTrans" cxnId="{1529FB8A-E92A-4E5D-BC85-162255056E80}">
      <dgm:prSet/>
      <dgm:spPr/>
      <dgm:t>
        <a:bodyPr/>
        <a:lstStyle/>
        <a:p>
          <a:endParaRPr lang="en-US"/>
        </a:p>
      </dgm:t>
    </dgm:pt>
    <dgm:pt modelId="{00F0F480-3C0A-4AFF-9E82-A64FFAB1AE12}" type="sibTrans" cxnId="{1529FB8A-E92A-4E5D-BC85-162255056E80}">
      <dgm:prSet/>
      <dgm:spPr/>
      <dgm:t>
        <a:bodyPr/>
        <a:lstStyle/>
        <a:p>
          <a:endParaRPr lang="en-US"/>
        </a:p>
      </dgm:t>
    </dgm:pt>
    <dgm:pt modelId="{ADCE201C-3D65-40AC-A426-8D8779F5B60B}">
      <dgm:prSet/>
      <dgm:spPr/>
      <dgm:t>
        <a:bodyPr/>
        <a:lstStyle/>
        <a:p>
          <a:pPr>
            <a:lnSpc>
              <a:spcPct val="100000"/>
            </a:lnSpc>
          </a:pPr>
          <a:r>
            <a:rPr lang="en-US"/>
            <a:t>Further Research and Implementation</a:t>
          </a:r>
        </a:p>
      </dgm:t>
    </dgm:pt>
    <dgm:pt modelId="{51A31324-7272-4FB8-9280-9EC1DD6CB5B1}" type="parTrans" cxnId="{B74973C7-6472-4106-9AE8-5253EA12196F}">
      <dgm:prSet/>
      <dgm:spPr/>
      <dgm:t>
        <a:bodyPr/>
        <a:lstStyle/>
        <a:p>
          <a:endParaRPr lang="en-US"/>
        </a:p>
      </dgm:t>
    </dgm:pt>
    <dgm:pt modelId="{9F42D7F3-805C-4BD6-BFAA-E5CFBEE583E6}" type="sibTrans" cxnId="{B74973C7-6472-4106-9AE8-5253EA12196F}">
      <dgm:prSet/>
      <dgm:spPr/>
      <dgm:t>
        <a:bodyPr/>
        <a:lstStyle/>
        <a:p>
          <a:endParaRPr lang="en-US"/>
        </a:p>
      </dgm:t>
    </dgm:pt>
    <dgm:pt modelId="{221FFD97-6022-4864-ADB6-B7D9DB498E71}" type="pres">
      <dgm:prSet presAssocID="{0B3B4C3D-73DF-4114-8512-7AC3BD34AB6C}" presName="root" presStyleCnt="0">
        <dgm:presLayoutVars>
          <dgm:dir/>
          <dgm:resizeHandles val="exact"/>
        </dgm:presLayoutVars>
      </dgm:prSet>
      <dgm:spPr/>
    </dgm:pt>
    <dgm:pt modelId="{1A0F2623-2396-4148-B0B9-7678743F4000}" type="pres">
      <dgm:prSet presAssocID="{19A36E7F-E67D-406D-BCB0-2DA780F275CF}" presName="compNode" presStyleCnt="0"/>
      <dgm:spPr/>
    </dgm:pt>
    <dgm:pt modelId="{417021BB-08FA-49BA-9582-966692362B5D}" type="pres">
      <dgm:prSet presAssocID="{19A36E7F-E67D-406D-BCB0-2DA780F275CF}" presName="bgRect" presStyleLbl="bgShp" presStyleIdx="0" presStyleCnt="4"/>
      <dgm:spPr/>
    </dgm:pt>
    <dgm:pt modelId="{F2714CEA-1FE4-4436-AB2F-EE973988E044}" type="pres">
      <dgm:prSet presAssocID="{19A36E7F-E67D-406D-BCB0-2DA780F275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F835A433-0948-429C-BF56-94168F7E8D94}" type="pres">
      <dgm:prSet presAssocID="{19A36E7F-E67D-406D-BCB0-2DA780F275CF}" presName="spaceRect" presStyleCnt="0"/>
      <dgm:spPr/>
    </dgm:pt>
    <dgm:pt modelId="{019B63D3-4FB7-4374-B4DD-A11F4DFC7420}" type="pres">
      <dgm:prSet presAssocID="{19A36E7F-E67D-406D-BCB0-2DA780F275CF}" presName="parTx" presStyleLbl="revTx" presStyleIdx="0" presStyleCnt="4">
        <dgm:presLayoutVars>
          <dgm:chMax val="0"/>
          <dgm:chPref val="0"/>
        </dgm:presLayoutVars>
      </dgm:prSet>
      <dgm:spPr/>
    </dgm:pt>
    <dgm:pt modelId="{877F82B4-1F69-409F-A750-5FA7B5F491EA}" type="pres">
      <dgm:prSet presAssocID="{D6EF5458-D12C-48DA-885E-9C575E26849B}" presName="sibTrans" presStyleCnt="0"/>
      <dgm:spPr/>
    </dgm:pt>
    <dgm:pt modelId="{CE85A870-7960-43D0-A78C-80F58164C7C8}" type="pres">
      <dgm:prSet presAssocID="{A700BF2E-8012-400F-9252-223F495540F7}" presName="compNode" presStyleCnt="0"/>
      <dgm:spPr/>
    </dgm:pt>
    <dgm:pt modelId="{BAF300F4-2277-493C-8CE3-53A9E80C7ED5}" type="pres">
      <dgm:prSet presAssocID="{A700BF2E-8012-400F-9252-223F495540F7}" presName="bgRect" presStyleLbl="bgShp" presStyleIdx="1" presStyleCnt="4"/>
      <dgm:spPr/>
    </dgm:pt>
    <dgm:pt modelId="{DBE99367-114C-4414-B100-D29D2DA5E4DA}" type="pres">
      <dgm:prSet presAssocID="{A700BF2E-8012-400F-9252-223F495540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umbs Up Sign"/>
        </a:ext>
      </dgm:extLst>
    </dgm:pt>
    <dgm:pt modelId="{9ED2F1C4-0846-488E-AC9C-0B1759B4E6A5}" type="pres">
      <dgm:prSet presAssocID="{A700BF2E-8012-400F-9252-223F495540F7}" presName="spaceRect" presStyleCnt="0"/>
      <dgm:spPr/>
    </dgm:pt>
    <dgm:pt modelId="{4FCDBBD5-93A7-4160-8F76-F27589212377}" type="pres">
      <dgm:prSet presAssocID="{A700BF2E-8012-400F-9252-223F495540F7}" presName="parTx" presStyleLbl="revTx" presStyleIdx="1" presStyleCnt="4">
        <dgm:presLayoutVars>
          <dgm:chMax val="0"/>
          <dgm:chPref val="0"/>
        </dgm:presLayoutVars>
      </dgm:prSet>
      <dgm:spPr/>
    </dgm:pt>
    <dgm:pt modelId="{78729E69-1AB4-43DA-9A3E-5CC4A3B7F1F9}" type="pres">
      <dgm:prSet presAssocID="{998031D1-3602-4F53-950D-3564AF55210B}" presName="sibTrans" presStyleCnt="0"/>
      <dgm:spPr/>
    </dgm:pt>
    <dgm:pt modelId="{EE34615E-03D9-4B1B-A592-159158FE684E}" type="pres">
      <dgm:prSet presAssocID="{A1B03181-8F9A-48D9-865B-CCA6DBE88CE2}" presName="compNode" presStyleCnt="0"/>
      <dgm:spPr/>
    </dgm:pt>
    <dgm:pt modelId="{8124CDB1-368B-4E98-987C-CEFB0417DEC4}" type="pres">
      <dgm:prSet presAssocID="{A1B03181-8F9A-48D9-865B-CCA6DBE88CE2}" presName="bgRect" presStyleLbl="bgShp" presStyleIdx="2" presStyleCnt="4"/>
      <dgm:spPr/>
    </dgm:pt>
    <dgm:pt modelId="{53228A7A-D0E2-461E-B291-82E9AFD4E40A}" type="pres">
      <dgm:prSet presAssocID="{A1B03181-8F9A-48D9-865B-CCA6DBE88C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8F163BBD-0774-44B2-88C5-18D43276E88E}" type="pres">
      <dgm:prSet presAssocID="{A1B03181-8F9A-48D9-865B-CCA6DBE88CE2}" presName="spaceRect" presStyleCnt="0"/>
      <dgm:spPr/>
    </dgm:pt>
    <dgm:pt modelId="{35741E2F-B346-4C4A-896B-721F775AE6A5}" type="pres">
      <dgm:prSet presAssocID="{A1B03181-8F9A-48D9-865B-CCA6DBE88CE2}" presName="parTx" presStyleLbl="revTx" presStyleIdx="2" presStyleCnt="4">
        <dgm:presLayoutVars>
          <dgm:chMax val="0"/>
          <dgm:chPref val="0"/>
        </dgm:presLayoutVars>
      </dgm:prSet>
      <dgm:spPr/>
    </dgm:pt>
    <dgm:pt modelId="{7CE1C368-F1E0-45EB-A5D8-BF8CE68522D3}" type="pres">
      <dgm:prSet presAssocID="{00F0F480-3C0A-4AFF-9E82-A64FFAB1AE12}" presName="sibTrans" presStyleCnt="0"/>
      <dgm:spPr/>
    </dgm:pt>
    <dgm:pt modelId="{87FA51F9-948F-42D9-B1D2-765AFF3BB754}" type="pres">
      <dgm:prSet presAssocID="{ADCE201C-3D65-40AC-A426-8D8779F5B60B}" presName="compNode" presStyleCnt="0"/>
      <dgm:spPr/>
    </dgm:pt>
    <dgm:pt modelId="{E5F40B12-7CDF-4FCB-BD09-FE91737951F2}" type="pres">
      <dgm:prSet presAssocID="{ADCE201C-3D65-40AC-A426-8D8779F5B60B}" presName="bgRect" presStyleLbl="bgShp" presStyleIdx="3" presStyleCnt="4"/>
      <dgm:spPr/>
    </dgm:pt>
    <dgm:pt modelId="{422C14CF-5F8F-4734-B97B-87E2E148C082}" type="pres">
      <dgm:prSet presAssocID="{ADCE201C-3D65-40AC-A426-8D8779F5B60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7C73FF5C-2519-4ADD-B07B-C2A58EA55BF1}" type="pres">
      <dgm:prSet presAssocID="{ADCE201C-3D65-40AC-A426-8D8779F5B60B}" presName="spaceRect" presStyleCnt="0"/>
      <dgm:spPr/>
    </dgm:pt>
    <dgm:pt modelId="{B73C7B09-BCEA-477C-84B4-15B7F5A313D4}" type="pres">
      <dgm:prSet presAssocID="{ADCE201C-3D65-40AC-A426-8D8779F5B60B}" presName="parTx" presStyleLbl="revTx" presStyleIdx="3" presStyleCnt="4">
        <dgm:presLayoutVars>
          <dgm:chMax val="0"/>
          <dgm:chPref val="0"/>
        </dgm:presLayoutVars>
      </dgm:prSet>
      <dgm:spPr/>
    </dgm:pt>
  </dgm:ptLst>
  <dgm:cxnLst>
    <dgm:cxn modelId="{E8767618-5252-4D4A-AF6E-7F0DE2E2D0ED}" type="presOf" srcId="{19A36E7F-E67D-406D-BCB0-2DA780F275CF}" destId="{019B63D3-4FB7-4374-B4DD-A11F4DFC7420}" srcOrd="0" destOrd="0" presId="urn:microsoft.com/office/officeart/2018/2/layout/IconVerticalSolidList"/>
    <dgm:cxn modelId="{E3E3DE24-A517-40DC-9ACD-EE56B54335F2}" type="presOf" srcId="{ADCE201C-3D65-40AC-A426-8D8779F5B60B}" destId="{B73C7B09-BCEA-477C-84B4-15B7F5A313D4}" srcOrd="0" destOrd="0" presId="urn:microsoft.com/office/officeart/2018/2/layout/IconVerticalSolidList"/>
    <dgm:cxn modelId="{A21F3C47-3BAE-4910-81BC-BD9DC5BD7264}" srcId="{0B3B4C3D-73DF-4114-8512-7AC3BD34AB6C}" destId="{19A36E7F-E67D-406D-BCB0-2DA780F275CF}" srcOrd="0" destOrd="0" parTransId="{4AAE3EB2-4EF6-43C8-B606-E287221B26C1}" sibTransId="{D6EF5458-D12C-48DA-885E-9C575E26849B}"/>
    <dgm:cxn modelId="{DA54565A-18C4-4F00-B6F4-905C7A78A7F1}" type="presOf" srcId="{A700BF2E-8012-400F-9252-223F495540F7}" destId="{4FCDBBD5-93A7-4160-8F76-F27589212377}" srcOrd="0" destOrd="0" presId="urn:microsoft.com/office/officeart/2018/2/layout/IconVerticalSolidList"/>
    <dgm:cxn modelId="{1529FB8A-E92A-4E5D-BC85-162255056E80}" srcId="{0B3B4C3D-73DF-4114-8512-7AC3BD34AB6C}" destId="{A1B03181-8F9A-48D9-865B-CCA6DBE88CE2}" srcOrd="2" destOrd="0" parTransId="{5A7A4AAB-285F-4601-BA82-A9E2CC5B3680}" sibTransId="{00F0F480-3C0A-4AFF-9E82-A64FFAB1AE12}"/>
    <dgm:cxn modelId="{8A7FC793-BB0F-433D-B3E8-D60C6EBD8917}" type="presOf" srcId="{0B3B4C3D-73DF-4114-8512-7AC3BD34AB6C}" destId="{221FFD97-6022-4864-ADB6-B7D9DB498E71}" srcOrd="0" destOrd="0" presId="urn:microsoft.com/office/officeart/2018/2/layout/IconVerticalSolidList"/>
    <dgm:cxn modelId="{B74973C7-6472-4106-9AE8-5253EA12196F}" srcId="{0B3B4C3D-73DF-4114-8512-7AC3BD34AB6C}" destId="{ADCE201C-3D65-40AC-A426-8D8779F5B60B}" srcOrd="3" destOrd="0" parTransId="{51A31324-7272-4FB8-9280-9EC1DD6CB5B1}" sibTransId="{9F42D7F3-805C-4BD6-BFAA-E5CFBEE583E6}"/>
    <dgm:cxn modelId="{89B3F8CE-42FB-4A72-97D1-BBE104FC8465}" type="presOf" srcId="{A1B03181-8F9A-48D9-865B-CCA6DBE88CE2}" destId="{35741E2F-B346-4C4A-896B-721F775AE6A5}" srcOrd="0" destOrd="0" presId="urn:microsoft.com/office/officeart/2018/2/layout/IconVerticalSolidList"/>
    <dgm:cxn modelId="{D20466F1-723B-4DEA-9902-9E42B5032612}" srcId="{0B3B4C3D-73DF-4114-8512-7AC3BD34AB6C}" destId="{A700BF2E-8012-400F-9252-223F495540F7}" srcOrd="1" destOrd="0" parTransId="{A357D527-1AB3-4008-AA63-D5CE1537B5B7}" sibTransId="{998031D1-3602-4F53-950D-3564AF55210B}"/>
    <dgm:cxn modelId="{84973BC6-F43D-41FB-9BE2-8489C77339C3}" type="presParOf" srcId="{221FFD97-6022-4864-ADB6-B7D9DB498E71}" destId="{1A0F2623-2396-4148-B0B9-7678743F4000}" srcOrd="0" destOrd="0" presId="urn:microsoft.com/office/officeart/2018/2/layout/IconVerticalSolidList"/>
    <dgm:cxn modelId="{77396A4A-F934-4A36-8009-8571CB40DEDA}" type="presParOf" srcId="{1A0F2623-2396-4148-B0B9-7678743F4000}" destId="{417021BB-08FA-49BA-9582-966692362B5D}" srcOrd="0" destOrd="0" presId="urn:microsoft.com/office/officeart/2018/2/layout/IconVerticalSolidList"/>
    <dgm:cxn modelId="{6B367BE2-423A-4ABF-8681-1C573F2C2C22}" type="presParOf" srcId="{1A0F2623-2396-4148-B0B9-7678743F4000}" destId="{F2714CEA-1FE4-4436-AB2F-EE973988E044}" srcOrd="1" destOrd="0" presId="urn:microsoft.com/office/officeart/2018/2/layout/IconVerticalSolidList"/>
    <dgm:cxn modelId="{D6A9FA38-7672-42D6-B02F-0E7E474600C1}" type="presParOf" srcId="{1A0F2623-2396-4148-B0B9-7678743F4000}" destId="{F835A433-0948-429C-BF56-94168F7E8D94}" srcOrd="2" destOrd="0" presId="urn:microsoft.com/office/officeart/2018/2/layout/IconVerticalSolidList"/>
    <dgm:cxn modelId="{98D7B452-7F6D-43C5-B4F0-E2C226DBB010}" type="presParOf" srcId="{1A0F2623-2396-4148-B0B9-7678743F4000}" destId="{019B63D3-4FB7-4374-B4DD-A11F4DFC7420}" srcOrd="3" destOrd="0" presId="urn:microsoft.com/office/officeart/2018/2/layout/IconVerticalSolidList"/>
    <dgm:cxn modelId="{E0DBDF30-5858-4E40-B6B2-F647FF25E52C}" type="presParOf" srcId="{221FFD97-6022-4864-ADB6-B7D9DB498E71}" destId="{877F82B4-1F69-409F-A750-5FA7B5F491EA}" srcOrd="1" destOrd="0" presId="urn:microsoft.com/office/officeart/2018/2/layout/IconVerticalSolidList"/>
    <dgm:cxn modelId="{507294C8-5F68-4217-B670-E84165A1D435}" type="presParOf" srcId="{221FFD97-6022-4864-ADB6-B7D9DB498E71}" destId="{CE85A870-7960-43D0-A78C-80F58164C7C8}" srcOrd="2" destOrd="0" presId="urn:microsoft.com/office/officeart/2018/2/layout/IconVerticalSolidList"/>
    <dgm:cxn modelId="{CD60BB42-E38A-4044-B5B7-ABC198607264}" type="presParOf" srcId="{CE85A870-7960-43D0-A78C-80F58164C7C8}" destId="{BAF300F4-2277-493C-8CE3-53A9E80C7ED5}" srcOrd="0" destOrd="0" presId="urn:microsoft.com/office/officeart/2018/2/layout/IconVerticalSolidList"/>
    <dgm:cxn modelId="{1C4F6830-9489-44EB-ABA5-E10C7208ADF1}" type="presParOf" srcId="{CE85A870-7960-43D0-A78C-80F58164C7C8}" destId="{DBE99367-114C-4414-B100-D29D2DA5E4DA}" srcOrd="1" destOrd="0" presId="urn:microsoft.com/office/officeart/2018/2/layout/IconVerticalSolidList"/>
    <dgm:cxn modelId="{A8A379A4-F7D4-42FD-AAAA-3E74A38B73E5}" type="presParOf" srcId="{CE85A870-7960-43D0-A78C-80F58164C7C8}" destId="{9ED2F1C4-0846-488E-AC9C-0B1759B4E6A5}" srcOrd="2" destOrd="0" presId="urn:microsoft.com/office/officeart/2018/2/layout/IconVerticalSolidList"/>
    <dgm:cxn modelId="{517BE26B-220D-4BB7-A563-167D7ACFBAD1}" type="presParOf" srcId="{CE85A870-7960-43D0-A78C-80F58164C7C8}" destId="{4FCDBBD5-93A7-4160-8F76-F27589212377}" srcOrd="3" destOrd="0" presId="urn:microsoft.com/office/officeart/2018/2/layout/IconVerticalSolidList"/>
    <dgm:cxn modelId="{D81C2825-26A6-452F-B681-D4907A58D161}" type="presParOf" srcId="{221FFD97-6022-4864-ADB6-B7D9DB498E71}" destId="{78729E69-1AB4-43DA-9A3E-5CC4A3B7F1F9}" srcOrd="3" destOrd="0" presId="urn:microsoft.com/office/officeart/2018/2/layout/IconVerticalSolidList"/>
    <dgm:cxn modelId="{1D970433-C74D-4D7C-B046-E3FF6E06FA20}" type="presParOf" srcId="{221FFD97-6022-4864-ADB6-B7D9DB498E71}" destId="{EE34615E-03D9-4B1B-A592-159158FE684E}" srcOrd="4" destOrd="0" presId="urn:microsoft.com/office/officeart/2018/2/layout/IconVerticalSolidList"/>
    <dgm:cxn modelId="{DE07568E-594C-4B00-B0A3-9A6CF9A281C2}" type="presParOf" srcId="{EE34615E-03D9-4B1B-A592-159158FE684E}" destId="{8124CDB1-368B-4E98-987C-CEFB0417DEC4}" srcOrd="0" destOrd="0" presId="urn:microsoft.com/office/officeart/2018/2/layout/IconVerticalSolidList"/>
    <dgm:cxn modelId="{56036FD4-EA85-4644-842E-1B9E52307513}" type="presParOf" srcId="{EE34615E-03D9-4B1B-A592-159158FE684E}" destId="{53228A7A-D0E2-461E-B291-82E9AFD4E40A}" srcOrd="1" destOrd="0" presId="urn:microsoft.com/office/officeart/2018/2/layout/IconVerticalSolidList"/>
    <dgm:cxn modelId="{B434F8C4-D2C5-4C34-A00C-59402F5AA137}" type="presParOf" srcId="{EE34615E-03D9-4B1B-A592-159158FE684E}" destId="{8F163BBD-0774-44B2-88C5-18D43276E88E}" srcOrd="2" destOrd="0" presId="urn:microsoft.com/office/officeart/2018/2/layout/IconVerticalSolidList"/>
    <dgm:cxn modelId="{9BDC9E00-E774-464E-8BF4-F231D1EEC57B}" type="presParOf" srcId="{EE34615E-03D9-4B1B-A592-159158FE684E}" destId="{35741E2F-B346-4C4A-896B-721F775AE6A5}" srcOrd="3" destOrd="0" presId="urn:microsoft.com/office/officeart/2018/2/layout/IconVerticalSolidList"/>
    <dgm:cxn modelId="{23EA0AA1-B3A1-4EC9-82CD-A62B005D05F2}" type="presParOf" srcId="{221FFD97-6022-4864-ADB6-B7D9DB498E71}" destId="{7CE1C368-F1E0-45EB-A5D8-BF8CE68522D3}" srcOrd="5" destOrd="0" presId="urn:microsoft.com/office/officeart/2018/2/layout/IconVerticalSolidList"/>
    <dgm:cxn modelId="{0E17395E-BD70-48A1-BA99-37E54AD2F96D}" type="presParOf" srcId="{221FFD97-6022-4864-ADB6-B7D9DB498E71}" destId="{87FA51F9-948F-42D9-B1D2-765AFF3BB754}" srcOrd="6" destOrd="0" presId="urn:microsoft.com/office/officeart/2018/2/layout/IconVerticalSolidList"/>
    <dgm:cxn modelId="{F3C4FBEC-5E91-4246-863A-038B46DEDC97}" type="presParOf" srcId="{87FA51F9-948F-42D9-B1D2-765AFF3BB754}" destId="{E5F40B12-7CDF-4FCB-BD09-FE91737951F2}" srcOrd="0" destOrd="0" presId="urn:microsoft.com/office/officeart/2018/2/layout/IconVerticalSolidList"/>
    <dgm:cxn modelId="{1B50F5B9-A43F-4A76-940B-8E4D547555AC}" type="presParOf" srcId="{87FA51F9-948F-42D9-B1D2-765AFF3BB754}" destId="{422C14CF-5F8F-4734-B97B-87E2E148C082}" srcOrd="1" destOrd="0" presId="urn:microsoft.com/office/officeart/2018/2/layout/IconVerticalSolidList"/>
    <dgm:cxn modelId="{E59B8B12-B5AC-4D62-80EC-FF0ABD3CE452}" type="presParOf" srcId="{87FA51F9-948F-42D9-B1D2-765AFF3BB754}" destId="{7C73FF5C-2519-4ADD-B07B-C2A58EA55BF1}" srcOrd="2" destOrd="0" presId="urn:microsoft.com/office/officeart/2018/2/layout/IconVerticalSolidList"/>
    <dgm:cxn modelId="{2E208FB6-1AA0-4082-B276-41DC2B1B704A}" type="presParOf" srcId="{87FA51F9-948F-42D9-B1D2-765AFF3BB754}" destId="{B73C7B09-BCEA-477C-84B4-15B7F5A313D4}"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021BB-08FA-49BA-9582-966692362B5D}">
      <dsp:nvSpPr>
        <dsp:cNvPr id="0" name=""/>
        <dsp:cNvSpPr/>
      </dsp:nvSpPr>
      <dsp:spPr>
        <a:xfrm>
          <a:off x="0" y="1423"/>
          <a:ext cx="8470898" cy="7213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14CEA-1FE4-4436-AB2F-EE973988E044}">
      <dsp:nvSpPr>
        <dsp:cNvPr id="0" name=""/>
        <dsp:cNvSpPr/>
      </dsp:nvSpPr>
      <dsp:spPr>
        <a:xfrm>
          <a:off x="218208" y="163727"/>
          <a:ext cx="396742" cy="3967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9B63D3-4FB7-4374-B4DD-A11F4DFC7420}">
      <dsp:nvSpPr>
        <dsp:cNvPr id="0" name=""/>
        <dsp:cNvSpPr/>
      </dsp:nvSpPr>
      <dsp:spPr>
        <a:xfrm>
          <a:off x="833159" y="1423"/>
          <a:ext cx="7637738" cy="721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43" tIns="76343" rIns="76343" bIns="76343" numCol="1" spcCol="1270" anchor="ctr" anchorCtr="0">
          <a:noAutofit/>
        </a:bodyPr>
        <a:lstStyle/>
        <a:p>
          <a:pPr marL="0" lvl="0" indent="0" algn="l" defTabSz="800100">
            <a:lnSpc>
              <a:spcPct val="100000"/>
            </a:lnSpc>
            <a:spcBef>
              <a:spcPct val="0"/>
            </a:spcBef>
            <a:spcAft>
              <a:spcPct val="35000"/>
            </a:spcAft>
            <a:buNone/>
          </a:pPr>
          <a:r>
            <a:rPr lang="en-US" sz="1800" kern="1200"/>
            <a:t>Confusion Matrix and classification report show built model is working.</a:t>
          </a:r>
        </a:p>
      </dsp:txBody>
      <dsp:txXfrm>
        <a:off x="833159" y="1423"/>
        <a:ext cx="7637738" cy="721350"/>
      </dsp:txXfrm>
    </dsp:sp>
    <dsp:sp modelId="{BAF300F4-2277-493C-8CE3-53A9E80C7ED5}">
      <dsp:nvSpPr>
        <dsp:cNvPr id="0" name=""/>
        <dsp:cNvSpPr/>
      </dsp:nvSpPr>
      <dsp:spPr>
        <a:xfrm>
          <a:off x="0" y="903111"/>
          <a:ext cx="8470898" cy="7213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99367-114C-4414-B100-D29D2DA5E4DA}">
      <dsp:nvSpPr>
        <dsp:cNvPr id="0" name=""/>
        <dsp:cNvSpPr/>
      </dsp:nvSpPr>
      <dsp:spPr>
        <a:xfrm>
          <a:off x="218208" y="1065414"/>
          <a:ext cx="396742" cy="3967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CDBBD5-93A7-4160-8F76-F27589212377}">
      <dsp:nvSpPr>
        <dsp:cNvPr id="0" name=""/>
        <dsp:cNvSpPr/>
      </dsp:nvSpPr>
      <dsp:spPr>
        <a:xfrm>
          <a:off x="833159" y="903111"/>
          <a:ext cx="7637738" cy="721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43" tIns="76343" rIns="76343" bIns="76343" numCol="1" spcCol="1270" anchor="ctr" anchorCtr="0">
          <a:noAutofit/>
        </a:bodyPr>
        <a:lstStyle/>
        <a:p>
          <a:pPr marL="0" lvl="0" indent="0" algn="l" defTabSz="800100">
            <a:lnSpc>
              <a:spcPct val="100000"/>
            </a:lnSpc>
            <a:spcBef>
              <a:spcPct val="0"/>
            </a:spcBef>
            <a:spcAft>
              <a:spcPct val="35000"/>
            </a:spcAft>
            <a:buNone/>
          </a:pPr>
          <a:r>
            <a:rPr lang="en-US" sz="1800" kern="1200"/>
            <a:t>Results are encouraging. </a:t>
          </a:r>
        </a:p>
      </dsp:txBody>
      <dsp:txXfrm>
        <a:off x="833159" y="903111"/>
        <a:ext cx="7637738" cy="721350"/>
      </dsp:txXfrm>
    </dsp:sp>
    <dsp:sp modelId="{8124CDB1-368B-4E98-987C-CEFB0417DEC4}">
      <dsp:nvSpPr>
        <dsp:cNvPr id="0" name=""/>
        <dsp:cNvSpPr/>
      </dsp:nvSpPr>
      <dsp:spPr>
        <a:xfrm>
          <a:off x="0" y="1804798"/>
          <a:ext cx="8470898" cy="7213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228A7A-D0E2-461E-B291-82E9AFD4E40A}">
      <dsp:nvSpPr>
        <dsp:cNvPr id="0" name=""/>
        <dsp:cNvSpPr/>
      </dsp:nvSpPr>
      <dsp:spPr>
        <a:xfrm>
          <a:off x="218208" y="1967102"/>
          <a:ext cx="396742" cy="3967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741E2F-B346-4C4A-896B-721F775AE6A5}">
      <dsp:nvSpPr>
        <dsp:cNvPr id="0" name=""/>
        <dsp:cNvSpPr/>
      </dsp:nvSpPr>
      <dsp:spPr>
        <a:xfrm>
          <a:off x="833159" y="1804798"/>
          <a:ext cx="7637738" cy="721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43" tIns="76343" rIns="76343" bIns="76343" numCol="1" spcCol="1270" anchor="ctr" anchorCtr="0">
          <a:noAutofit/>
        </a:bodyPr>
        <a:lstStyle/>
        <a:p>
          <a:pPr marL="0" lvl="0" indent="0" algn="l" defTabSz="800100">
            <a:lnSpc>
              <a:spcPct val="100000"/>
            </a:lnSpc>
            <a:spcBef>
              <a:spcPct val="0"/>
            </a:spcBef>
            <a:spcAft>
              <a:spcPct val="35000"/>
            </a:spcAft>
            <a:buNone/>
          </a:pPr>
          <a:r>
            <a:rPr lang="en-US" sz="1800" kern="1200"/>
            <a:t>Decision Tree show accuracy of 98% and came out as best model in this project scenario. </a:t>
          </a:r>
        </a:p>
      </dsp:txBody>
      <dsp:txXfrm>
        <a:off x="833159" y="1804798"/>
        <a:ext cx="7637738" cy="721350"/>
      </dsp:txXfrm>
    </dsp:sp>
    <dsp:sp modelId="{E5F40B12-7CDF-4FCB-BD09-FE91737951F2}">
      <dsp:nvSpPr>
        <dsp:cNvPr id="0" name=""/>
        <dsp:cNvSpPr/>
      </dsp:nvSpPr>
      <dsp:spPr>
        <a:xfrm>
          <a:off x="0" y="2706486"/>
          <a:ext cx="8470898" cy="7213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2C14CF-5F8F-4734-B97B-87E2E148C082}">
      <dsp:nvSpPr>
        <dsp:cNvPr id="0" name=""/>
        <dsp:cNvSpPr/>
      </dsp:nvSpPr>
      <dsp:spPr>
        <a:xfrm>
          <a:off x="218208" y="2868790"/>
          <a:ext cx="396742" cy="3967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3C7B09-BCEA-477C-84B4-15B7F5A313D4}">
      <dsp:nvSpPr>
        <dsp:cNvPr id="0" name=""/>
        <dsp:cNvSpPr/>
      </dsp:nvSpPr>
      <dsp:spPr>
        <a:xfrm>
          <a:off x="833159" y="2706486"/>
          <a:ext cx="7637738" cy="721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43" tIns="76343" rIns="76343" bIns="76343" numCol="1" spcCol="1270" anchor="ctr" anchorCtr="0">
          <a:noAutofit/>
        </a:bodyPr>
        <a:lstStyle/>
        <a:p>
          <a:pPr marL="0" lvl="0" indent="0" algn="l" defTabSz="800100">
            <a:lnSpc>
              <a:spcPct val="100000"/>
            </a:lnSpc>
            <a:spcBef>
              <a:spcPct val="0"/>
            </a:spcBef>
            <a:spcAft>
              <a:spcPct val="35000"/>
            </a:spcAft>
            <a:buNone/>
          </a:pPr>
          <a:r>
            <a:rPr lang="en-US" sz="1800" kern="1200"/>
            <a:t>Further Research and Implementation</a:t>
          </a:r>
        </a:p>
      </dsp:txBody>
      <dsp:txXfrm>
        <a:off x="833159" y="2706486"/>
        <a:ext cx="7637738" cy="7213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004C62-E0C6-2D49-BF8B-EA3670CD7CCA}" type="datetimeFigureOut">
              <a:rPr lang="en-US" smtClean="0"/>
              <a:t>1/31/25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F93E8-9578-494A-99C4-668A3E5CC3AB}" type="slidenum">
              <a:rPr lang="en-US" smtClean="0"/>
              <a:t>‹#›</a:t>
            </a:fld>
            <a:endParaRPr lang="en-US"/>
          </a:p>
        </p:txBody>
      </p:sp>
    </p:spTree>
    <p:extLst>
      <p:ext uri="{BB962C8B-B14F-4D97-AF65-F5344CB8AC3E}">
        <p14:creationId xmlns:p14="http://schemas.microsoft.com/office/powerpoint/2010/main" val="327058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1</a:t>
            </a:fld>
            <a:endParaRPr lang="en-US"/>
          </a:p>
        </p:txBody>
      </p:sp>
    </p:spTree>
    <p:extLst>
      <p:ext uri="{BB962C8B-B14F-4D97-AF65-F5344CB8AC3E}">
        <p14:creationId xmlns:p14="http://schemas.microsoft.com/office/powerpoint/2010/main" val="3956606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10</a:t>
            </a:fld>
            <a:endParaRPr lang="en-US"/>
          </a:p>
        </p:txBody>
      </p:sp>
    </p:spTree>
    <p:extLst>
      <p:ext uri="{BB962C8B-B14F-4D97-AF65-F5344CB8AC3E}">
        <p14:creationId xmlns:p14="http://schemas.microsoft.com/office/powerpoint/2010/main" val="16743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Most of the accidents involve slight injury compared to serious or fatal injury.  The above outcome showing that the data is imbalanced.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As we can clearly see that the observation outcome of the dataset is unevenly distributed as the slight injuries is almost 5 times more than with accidents involves serious or fatal injuries. It is important to handle the imbalanced data to avoid building biased model and inaccurate predictions. We used SMOTE to accurately unsampled the data. It is important as it avoid the biasness in model and improve the model accuracy.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11</a:t>
            </a:fld>
            <a:endParaRPr lang="en-US"/>
          </a:p>
        </p:txBody>
      </p:sp>
    </p:spTree>
    <p:extLst>
      <p:ext uri="{BB962C8B-B14F-4D97-AF65-F5344CB8AC3E}">
        <p14:creationId xmlns:p14="http://schemas.microsoft.com/office/powerpoint/2010/main" val="12365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ptos" panose="020B0004020202020204" pitchFamily="34" charset="0"/>
              </a:rPr>
              <a:t>Used Random Forest and Decision Tree model for our project as they both considered to be the most widely used model when it comes to draw conclusions about a set of observation. These are appropriate models to deal with road accidents data and most widely known for efficiency, reliability, and capability when we need to perform predictive modeling.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12</a:t>
            </a:fld>
            <a:endParaRPr lang="en-US"/>
          </a:p>
        </p:txBody>
      </p:sp>
    </p:spTree>
    <p:extLst>
      <p:ext uri="{BB962C8B-B14F-4D97-AF65-F5344CB8AC3E}">
        <p14:creationId xmlns:p14="http://schemas.microsoft.com/office/powerpoint/2010/main" val="375779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EF0FF"/>
                </a:solidFill>
                <a:effectLst/>
                <a:latin typeface="Google Sans"/>
              </a:rPr>
              <a:t>after building the model I visualize the performance of the Random Forest model using the Confusion matrix, this matrix compare the predicted values to the actual labels of the dataset.</a:t>
            </a:r>
          </a:p>
          <a:p>
            <a:r>
              <a:rPr lang="en-US" b="0" i="0" dirty="0">
                <a:solidFill>
                  <a:srgbClr val="EEF0FF"/>
                </a:solidFill>
                <a:effectLst/>
                <a:latin typeface="Google Sans"/>
              </a:rPr>
              <a:t>Random forest model show the accuracy of 88%</a:t>
            </a:r>
          </a:p>
          <a:p>
            <a:r>
              <a:rPr lang="en-US" b="0" i="0" u="none" dirty="0">
                <a:solidFill>
                  <a:srgbClr val="FFFFFF"/>
                </a:solidFill>
                <a:effectLst/>
                <a:latin typeface="Nunito" panose="020F0502020204030204" pitchFamily="34" charset="0"/>
              </a:rPr>
              <a:t>Precision</a:t>
            </a:r>
            <a:r>
              <a:rPr lang="en-US" b="0" i="0" dirty="0">
                <a:solidFill>
                  <a:srgbClr val="FFFFFF"/>
                </a:solidFill>
                <a:effectLst/>
                <a:latin typeface="Nunito" pitchFamily="2" charset="77"/>
              </a:rPr>
              <a:t> is 84% which measure - how accurate a model’s positive predictions are</a:t>
            </a:r>
          </a:p>
          <a:p>
            <a:r>
              <a:rPr lang="en-US" b="0" i="0" dirty="0">
                <a:solidFill>
                  <a:srgbClr val="FFFFFF"/>
                </a:solidFill>
                <a:effectLst/>
                <a:latin typeface="Nunito" pitchFamily="2" charset="77"/>
              </a:rPr>
              <a:t>Recall is 83% this measures the effectiveness of a classification model in identifying all relevant instances from a dataset. </a:t>
            </a:r>
          </a:p>
          <a:p>
            <a:r>
              <a:rPr lang="en-US" b="0" i="0" dirty="0">
                <a:solidFill>
                  <a:srgbClr val="FFFFFF"/>
                </a:solidFill>
                <a:effectLst/>
                <a:latin typeface="Nunito" pitchFamily="2" charset="77"/>
              </a:rPr>
              <a:t>F1 score is 84% this is used to evaluate the overall performance of a classification model</a:t>
            </a:r>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13</a:t>
            </a:fld>
            <a:endParaRPr lang="en-US"/>
          </a:p>
        </p:txBody>
      </p:sp>
    </p:spTree>
    <p:extLst>
      <p:ext uri="{BB962C8B-B14F-4D97-AF65-F5344CB8AC3E}">
        <p14:creationId xmlns:p14="http://schemas.microsoft.com/office/powerpoint/2010/main" val="226398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next step I build the decision tree and evaluate the performance again using the confusion matrix and this model </a:t>
            </a:r>
          </a:p>
        </p:txBody>
      </p:sp>
      <p:sp>
        <p:nvSpPr>
          <p:cNvPr id="4" name="Slide Number Placeholder 3"/>
          <p:cNvSpPr>
            <a:spLocks noGrp="1"/>
          </p:cNvSpPr>
          <p:nvPr>
            <p:ph type="sldNum" sz="quarter" idx="5"/>
          </p:nvPr>
        </p:nvSpPr>
        <p:spPr/>
        <p:txBody>
          <a:bodyPr/>
          <a:lstStyle/>
          <a:p>
            <a:fld id="{8B3F93E8-9578-494A-99C4-668A3E5CC3AB}" type="slidenum">
              <a:rPr lang="en-US" smtClean="0"/>
              <a:t>14</a:t>
            </a:fld>
            <a:endParaRPr lang="en-US"/>
          </a:p>
        </p:txBody>
      </p:sp>
    </p:spTree>
    <p:extLst>
      <p:ext uri="{BB962C8B-B14F-4D97-AF65-F5344CB8AC3E}">
        <p14:creationId xmlns:p14="http://schemas.microsoft.com/office/powerpoint/2010/main" val="2395503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ea typeface="Times New Roman" panose="02020603050405020304" pitchFamily="18" charset="0"/>
              </a:rPr>
              <a:t>The two-model decision tree and random forest were trained to performed prediction, but decision tree show the accuracy of 98% and came out as best model in this project scenario. </a:t>
            </a:r>
          </a:p>
          <a:p>
            <a:pPr marL="0" marR="0">
              <a:lnSpc>
                <a:spcPct val="200000"/>
              </a:lnSpc>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The model we build here using machine learning can help government in detecting severity in road accidents. Which in turns help them to introduce some rules and regulations which can reduce road accidents. Some preventative strategies can be implemented using the knowledge we gain from this analysis.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The next step is to partner with different government sector, share the importance of the machine learning model with them, get access and collect more data so the model can be tested more on real time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Once the testing is done, we can implement the model live where model can provide support to government by sharing important information about predictor variable that can be used to reduce the road accidents and its severity. Once the model has all the predictor variables, it can identify severity of the road accidents and can alert the government to make preventive strategies to safe people life or reduce risk. Regular checks can be done to make sure of the consistency of the model and flow of the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15</a:t>
            </a:fld>
            <a:endParaRPr lang="en-US"/>
          </a:p>
        </p:txBody>
      </p:sp>
    </p:spTree>
    <p:extLst>
      <p:ext uri="{BB962C8B-B14F-4D97-AF65-F5344CB8AC3E}">
        <p14:creationId xmlns:p14="http://schemas.microsoft.com/office/powerpoint/2010/main" val="317134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According to World Health Organization 1.19 M people dies every year because of road accidents. This number not only include adult but kids and young adults of age between 5-29. Road accidents is one of the major causes of unnatural deaths. To our surprise the rate for unnatural death is increasing every year.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2</a:t>
            </a:fld>
            <a:endParaRPr lang="en-US"/>
          </a:p>
        </p:txBody>
      </p:sp>
    </p:spTree>
    <p:extLst>
      <p:ext uri="{BB962C8B-B14F-4D97-AF65-F5344CB8AC3E}">
        <p14:creationId xmlns:p14="http://schemas.microsoft.com/office/powerpoint/2010/main" val="422923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3</a:t>
            </a:fld>
            <a:endParaRPr lang="en-US"/>
          </a:p>
        </p:txBody>
      </p:sp>
    </p:spTree>
    <p:extLst>
      <p:ext uri="{BB962C8B-B14F-4D97-AF65-F5344CB8AC3E}">
        <p14:creationId xmlns:p14="http://schemas.microsoft.com/office/powerpoint/2010/main" val="3318283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4</a:t>
            </a:fld>
            <a:endParaRPr lang="en-US"/>
          </a:p>
        </p:txBody>
      </p:sp>
    </p:spTree>
    <p:extLst>
      <p:ext uri="{BB962C8B-B14F-4D97-AF65-F5344CB8AC3E}">
        <p14:creationId xmlns:p14="http://schemas.microsoft.com/office/powerpoint/2010/main" val="135948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5</a:t>
            </a:fld>
            <a:endParaRPr lang="en-US"/>
          </a:p>
        </p:txBody>
      </p:sp>
    </p:spTree>
    <p:extLst>
      <p:ext uri="{BB962C8B-B14F-4D97-AF65-F5344CB8AC3E}">
        <p14:creationId xmlns:p14="http://schemas.microsoft.com/office/powerpoint/2010/main" val="3759510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6</a:t>
            </a:fld>
            <a:endParaRPr lang="en-US"/>
          </a:p>
        </p:txBody>
      </p:sp>
    </p:spTree>
    <p:extLst>
      <p:ext uri="{BB962C8B-B14F-4D97-AF65-F5344CB8AC3E}">
        <p14:creationId xmlns:p14="http://schemas.microsoft.com/office/powerpoint/2010/main" val="216297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7</a:t>
            </a:fld>
            <a:endParaRPr lang="en-US"/>
          </a:p>
        </p:txBody>
      </p:sp>
    </p:spTree>
    <p:extLst>
      <p:ext uri="{BB962C8B-B14F-4D97-AF65-F5344CB8AC3E}">
        <p14:creationId xmlns:p14="http://schemas.microsoft.com/office/powerpoint/2010/main" val="478481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8</a:t>
            </a:fld>
            <a:endParaRPr lang="en-US"/>
          </a:p>
        </p:txBody>
      </p:sp>
    </p:spTree>
    <p:extLst>
      <p:ext uri="{BB962C8B-B14F-4D97-AF65-F5344CB8AC3E}">
        <p14:creationId xmlns:p14="http://schemas.microsoft.com/office/powerpoint/2010/main" val="47927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93E8-9578-494A-99C4-668A3E5CC3AB}" type="slidenum">
              <a:rPr lang="en-US" smtClean="0"/>
              <a:t>9</a:t>
            </a:fld>
            <a:endParaRPr lang="en-US"/>
          </a:p>
        </p:txBody>
      </p:sp>
    </p:spTree>
    <p:extLst>
      <p:ext uri="{BB962C8B-B14F-4D97-AF65-F5344CB8AC3E}">
        <p14:creationId xmlns:p14="http://schemas.microsoft.com/office/powerpoint/2010/main" val="2244913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D3634F0B-4684-A543-85C2-1E5D03D810B1}" type="datetimeFigureOut">
              <a:rPr lang="en-US" smtClean="0"/>
              <a:t>1/31/25</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A1AE417-64F9-6044-9DB3-77AAF06F5B01}" type="slidenum">
              <a:rPr lang="en-US" smtClean="0"/>
              <a:t>‹#›</a:t>
            </a:fld>
            <a:endParaRPr lang="en-US"/>
          </a:p>
        </p:txBody>
      </p:sp>
    </p:spTree>
    <p:extLst>
      <p:ext uri="{BB962C8B-B14F-4D97-AF65-F5344CB8AC3E}">
        <p14:creationId xmlns:p14="http://schemas.microsoft.com/office/powerpoint/2010/main" val="2920546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634F0B-4684-A543-85C2-1E5D03D810B1}" type="datetimeFigureOut">
              <a:rPr lang="en-US" smtClean="0"/>
              <a:t>1/31/25</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361494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634F0B-4684-A543-85C2-1E5D03D810B1}"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708246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634F0B-4684-A543-85C2-1E5D03D810B1}"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2026286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634F0B-4684-A543-85C2-1E5D03D810B1}"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2132433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3634F0B-4684-A543-85C2-1E5D03D810B1}" type="datetimeFigureOut">
              <a:rPr lang="en-US" smtClean="0"/>
              <a:t>1/31/25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398798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3634F0B-4684-A543-85C2-1E5D03D810B1}" type="datetimeFigureOut">
              <a:rPr lang="en-US" smtClean="0"/>
              <a:t>1/31/25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506757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634F0B-4684-A543-85C2-1E5D03D810B1}"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1112492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634F0B-4684-A543-85C2-1E5D03D810B1}"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167019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634F0B-4684-A543-85C2-1E5D03D810B1}"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1042100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634F0B-4684-A543-85C2-1E5D03D810B1}"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2245405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634F0B-4684-A543-85C2-1E5D03D810B1}" type="datetimeFigureOut">
              <a:rPr lang="en-US" smtClean="0"/>
              <a:t>1/31/25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187365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634F0B-4684-A543-85C2-1E5D03D810B1}" type="datetimeFigureOut">
              <a:rPr lang="en-US" smtClean="0"/>
              <a:t>1/31/25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237814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634F0B-4684-A543-85C2-1E5D03D810B1}" type="datetimeFigureOut">
              <a:rPr lang="en-US" smtClean="0"/>
              <a:t>1/31/25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230669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634F0B-4684-A543-85C2-1E5D03D810B1}" type="datetimeFigureOut">
              <a:rPr lang="en-US" smtClean="0"/>
              <a:t>1/31/25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18253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634F0B-4684-A543-85C2-1E5D03D810B1}" type="datetimeFigureOut">
              <a:rPr lang="en-US" smtClean="0"/>
              <a:t>1/31/25</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117447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634F0B-4684-A543-85C2-1E5D03D810B1}" type="datetimeFigureOut">
              <a:rPr lang="en-US" smtClean="0"/>
              <a:t>1/31/25</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A1AE417-64F9-6044-9DB3-77AAF06F5B01}" type="slidenum">
              <a:rPr lang="en-US" smtClean="0"/>
              <a:t>‹#›</a:t>
            </a:fld>
            <a:endParaRPr lang="en-US"/>
          </a:p>
        </p:txBody>
      </p:sp>
    </p:spTree>
    <p:extLst>
      <p:ext uri="{BB962C8B-B14F-4D97-AF65-F5344CB8AC3E}">
        <p14:creationId xmlns:p14="http://schemas.microsoft.com/office/powerpoint/2010/main" val="2785983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D3634F0B-4684-A543-85C2-1E5D03D810B1}" type="datetimeFigureOut">
              <a:rPr lang="en-US" smtClean="0"/>
              <a:t>1/31/25</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A1AE417-64F9-6044-9DB3-77AAF06F5B01}" type="slidenum">
              <a:rPr lang="en-US" smtClean="0"/>
              <a:t>‹#›</a:t>
            </a:fld>
            <a:endParaRPr lang="en-US"/>
          </a:p>
        </p:txBody>
      </p:sp>
    </p:spTree>
    <p:extLst>
      <p:ext uri="{BB962C8B-B14F-4D97-AF65-F5344CB8AC3E}">
        <p14:creationId xmlns:p14="http://schemas.microsoft.com/office/powerpoint/2010/main" val="2407229913"/>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15.xml"/><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kanuriviveknag/road-accidents-severity-dataset/data" TargetMode="External"/><Relationship Id="rId2" Type="http://schemas.openxmlformats.org/officeDocument/2006/relationships/hyperlink" Target="https://www.who.int/news-room/fact-sheets/detail/road-traffic-injuri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pixabay.com/en/target-goal-success-dart-board-1955257/" TargetMode="External"/><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s://creativecommons.org/licenses/by-nc-sa/3.0/"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digitalocean.com/community/tutorials/understanding-database-sharding" TargetMode="Externa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openclipart.org/detail/196015/education-by-alastair-196015" TargetMode="External"/><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hyperlink" Target="https://pxhere.com/en/photo/1520747"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jpg!d"/><Relationship Id="rId5" Type="http://schemas.openxmlformats.org/officeDocument/2006/relationships/image" Target="../media/image1.jpe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7F0D-4CE2-F4AB-A985-262D1EB5359B}"/>
              </a:ext>
            </a:extLst>
          </p:cNvPr>
          <p:cNvSpPr>
            <a:spLocks noGrp="1"/>
          </p:cNvSpPr>
          <p:nvPr>
            <p:ph type="ctrTitle"/>
          </p:nvPr>
        </p:nvSpPr>
        <p:spPr>
          <a:xfrm>
            <a:off x="8160773" y="1113062"/>
            <a:ext cx="3382297" cy="3281957"/>
          </a:xfrm>
        </p:spPr>
        <p:txBody>
          <a:bodyPr>
            <a:normAutofit/>
          </a:bodyPr>
          <a:lstStyle/>
          <a:p>
            <a:pPr>
              <a:lnSpc>
                <a:spcPct val="90000"/>
              </a:lnSpc>
            </a:pPr>
            <a:r>
              <a:rPr lang="en-US" sz="5000" b="1"/>
              <a:t>Predicting Road Accidents Severity</a:t>
            </a:r>
            <a:endParaRPr lang="en-US" sz="5000"/>
          </a:p>
        </p:txBody>
      </p:sp>
      <p:sp>
        <p:nvSpPr>
          <p:cNvPr id="3" name="Subtitle 2">
            <a:extLst>
              <a:ext uri="{FF2B5EF4-FFF2-40B4-BE49-F238E27FC236}">
                <a16:creationId xmlns:a16="http://schemas.microsoft.com/office/drawing/2014/main" id="{98530CBC-E19B-CF54-4410-43C7D3E409A6}"/>
              </a:ext>
            </a:extLst>
          </p:cNvPr>
          <p:cNvSpPr>
            <a:spLocks noGrp="1"/>
          </p:cNvSpPr>
          <p:nvPr>
            <p:ph type="subTitle" idx="1"/>
          </p:nvPr>
        </p:nvSpPr>
        <p:spPr>
          <a:xfrm>
            <a:off x="8160773" y="4591665"/>
            <a:ext cx="3382298" cy="1150156"/>
          </a:xfrm>
        </p:spPr>
        <p:txBody>
          <a:bodyPr>
            <a:normAutofit/>
          </a:bodyPr>
          <a:lstStyle/>
          <a:p>
            <a:r>
              <a:rPr lang="en-US"/>
              <a:t>Dipika Sharma</a:t>
            </a:r>
            <a:endParaRPr lang="en-US" dirty="0"/>
          </a:p>
        </p:txBody>
      </p:sp>
      <p:pic>
        <p:nvPicPr>
          <p:cNvPr id="6" name="Picture 5" descr="Police car on the street">
            <a:extLst>
              <a:ext uri="{FF2B5EF4-FFF2-40B4-BE49-F238E27FC236}">
                <a16:creationId xmlns:a16="http://schemas.microsoft.com/office/drawing/2014/main" id="{C289E24D-7F6F-D186-9443-4DE23FD1E1FA}"/>
              </a:ext>
            </a:extLst>
          </p:cNvPr>
          <p:cNvPicPr>
            <a:picLocks noChangeAspect="1"/>
          </p:cNvPicPr>
          <p:nvPr/>
        </p:nvPicPr>
        <p:blipFill>
          <a:blip r:embed="rId5"/>
          <a:stretch>
            <a:fillRect/>
          </a:stretch>
        </p:blipFill>
        <p:spPr>
          <a:xfrm>
            <a:off x="1109763" y="1267777"/>
            <a:ext cx="6470907" cy="4319330"/>
          </a:xfrm>
          <a:prstGeom prst="roundRect">
            <a:avLst>
              <a:gd name="adj" fmla="val 1858"/>
            </a:avLst>
          </a:prstGeom>
          <a:effectLst>
            <a:outerShdw blurRad="50800" dist="50800" dir="5400000" algn="tl" rotWithShape="0">
              <a:srgbClr val="000000">
                <a:alpha val="43000"/>
              </a:srgbClr>
            </a:outerShdw>
          </a:effectLst>
        </p:spPr>
      </p:pic>
      <p:pic>
        <p:nvPicPr>
          <p:cNvPr id="25" name="Audio 24">
            <a:extLst>
              <a:ext uri="{FF2B5EF4-FFF2-40B4-BE49-F238E27FC236}">
                <a16:creationId xmlns:a16="http://schemas.microsoft.com/office/drawing/2014/main" id="{FD223ED7-0FDE-5CA9-0F10-4C2A270800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1491171"/>
      </p:ext>
    </p:extLst>
  </p:cSld>
  <p:clrMapOvr>
    <a:masterClrMapping/>
  </p:clrMapOvr>
  <mc:AlternateContent xmlns:mc="http://schemas.openxmlformats.org/markup-compatibility/2006">
    <mc:Choice xmlns:p14="http://schemas.microsoft.com/office/powerpoint/2010/main" Requires="p14">
      <p:transition spd="slow" p14:dur="2000" advTm="11783"/>
    </mc:Choice>
    <mc:Fallback>
      <p:transition spd="slow" advTm="11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6BB0-6E9E-D9C0-070B-85194ECDB46E}"/>
              </a:ext>
            </a:extLst>
          </p:cNvPr>
          <p:cNvSpPr>
            <a:spLocks noGrp="1"/>
          </p:cNvSpPr>
          <p:nvPr>
            <p:ph type="title"/>
          </p:nvPr>
        </p:nvSpPr>
        <p:spPr/>
        <p:txBody>
          <a:bodyPr/>
          <a:lstStyle/>
          <a:p>
            <a:r>
              <a:rPr lang="en-US" dirty="0"/>
              <a:t>What day of the week do most accidents happen?</a:t>
            </a:r>
          </a:p>
        </p:txBody>
      </p:sp>
      <p:sp>
        <p:nvSpPr>
          <p:cNvPr id="3" name="Content Placeholder 2">
            <a:extLst>
              <a:ext uri="{FF2B5EF4-FFF2-40B4-BE49-F238E27FC236}">
                <a16:creationId xmlns:a16="http://schemas.microsoft.com/office/drawing/2014/main" id="{7FF1F076-17D9-7BF0-C894-AFF6532D0A51}"/>
              </a:ext>
            </a:extLst>
          </p:cNvPr>
          <p:cNvSpPr>
            <a:spLocks noGrp="1"/>
          </p:cNvSpPr>
          <p:nvPr>
            <p:ph idx="1"/>
          </p:nvPr>
        </p:nvSpPr>
        <p:spPr>
          <a:xfrm>
            <a:off x="6095999" y="2603500"/>
            <a:ext cx="3820367" cy="3416300"/>
          </a:xfrm>
        </p:spPr>
        <p:txBody>
          <a:bodyPr/>
          <a:lstStyle/>
          <a:p>
            <a:r>
              <a:rPr lang="en-US" dirty="0">
                <a:latin typeface="Times New Roman" panose="02020603050405020304" pitchFamily="18" charset="0"/>
                <a:cs typeface="Times New Roman" panose="02020603050405020304" pitchFamily="18" charset="0"/>
              </a:rPr>
              <a:t>Friday has most of accidents</a:t>
            </a:r>
          </a:p>
          <a:p>
            <a:r>
              <a:rPr lang="en-US" dirty="0">
                <a:latin typeface="Times New Roman" panose="02020603050405020304" pitchFamily="18" charset="0"/>
                <a:cs typeface="Times New Roman" panose="02020603050405020304" pitchFamily="18" charset="0"/>
              </a:rPr>
              <a:t>Saturday &amp; Sunday have a smaller number of road accidents.</a:t>
            </a:r>
          </a:p>
          <a:p>
            <a:r>
              <a:rPr lang="en-US" dirty="0">
                <a:latin typeface="Times New Roman" panose="02020603050405020304" pitchFamily="18" charset="0"/>
                <a:cs typeface="Times New Roman" panose="02020603050405020304" pitchFamily="18" charset="0"/>
              </a:rPr>
              <a:t>Weekdays have mor number accidents compared to weekends.</a:t>
            </a:r>
          </a:p>
          <a:p>
            <a:r>
              <a:rPr lang="en-US" dirty="0">
                <a:latin typeface="Times New Roman" panose="02020603050405020304" pitchFamily="18" charset="0"/>
                <a:cs typeface="Times New Roman" panose="02020603050405020304" pitchFamily="18" charset="0"/>
              </a:rPr>
              <a:t>Rules are imposed to reduce the road accidents,</a:t>
            </a:r>
          </a:p>
        </p:txBody>
      </p:sp>
      <p:pic>
        <p:nvPicPr>
          <p:cNvPr id="4" name="Picture 3" descr="A graph of blue vertical bars&#10;&#10;Description automatically generated">
            <a:extLst>
              <a:ext uri="{FF2B5EF4-FFF2-40B4-BE49-F238E27FC236}">
                <a16:creationId xmlns:a16="http://schemas.microsoft.com/office/drawing/2014/main" id="{1A27C5E2-8067-D58A-FA76-8D3BBEF72BA2}"/>
              </a:ext>
            </a:extLst>
          </p:cNvPr>
          <p:cNvPicPr>
            <a:picLocks noChangeAspect="1"/>
          </p:cNvPicPr>
          <p:nvPr/>
        </p:nvPicPr>
        <p:blipFill>
          <a:blip r:embed="rId5"/>
          <a:stretch>
            <a:fillRect/>
          </a:stretch>
        </p:blipFill>
        <p:spPr>
          <a:xfrm>
            <a:off x="741782" y="2362200"/>
            <a:ext cx="4699000" cy="3530600"/>
          </a:xfrm>
          <a:prstGeom prst="rect">
            <a:avLst/>
          </a:prstGeom>
        </p:spPr>
      </p:pic>
      <p:pic>
        <p:nvPicPr>
          <p:cNvPr id="10" name="Audio 9">
            <a:extLst>
              <a:ext uri="{FF2B5EF4-FFF2-40B4-BE49-F238E27FC236}">
                <a16:creationId xmlns:a16="http://schemas.microsoft.com/office/drawing/2014/main" id="{9E047CB0-37A2-A255-24B5-9A914FD969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5168991"/>
      </p:ext>
    </p:extLst>
  </p:cSld>
  <p:clrMapOvr>
    <a:masterClrMapping/>
  </p:clrMapOvr>
  <mc:AlternateContent xmlns:mc="http://schemas.openxmlformats.org/markup-compatibility/2006">
    <mc:Choice xmlns:p14="http://schemas.microsoft.com/office/powerpoint/2010/main" Requires="p14">
      <p:transition spd="slow" p14:dur="2000" advTm="37882"/>
    </mc:Choice>
    <mc:Fallback>
      <p:transition spd="slow" advTm="37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A437-D267-6E97-E014-5F790E95A2D1}"/>
              </a:ext>
            </a:extLst>
          </p:cNvPr>
          <p:cNvSpPr>
            <a:spLocks noGrp="1"/>
          </p:cNvSpPr>
          <p:nvPr>
            <p:ph type="title"/>
          </p:nvPr>
        </p:nvSpPr>
        <p:spPr/>
        <p:txBody>
          <a:bodyPr/>
          <a:lstStyle/>
          <a:p>
            <a:r>
              <a:rPr lang="en-US" dirty="0"/>
              <a:t>Target variable Distribution</a:t>
            </a:r>
          </a:p>
        </p:txBody>
      </p:sp>
      <p:sp>
        <p:nvSpPr>
          <p:cNvPr id="3" name="Content Placeholder 2">
            <a:extLst>
              <a:ext uri="{FF2B5EF4-FFF2-40B4-BE49-F238E27FC236}">
                <a16:creationId xmlns:a16="http://schemas.microsoft.com/office/drawing/2014/main" id="{10940451-D3F1-B563-59C1-F7E3321CE751}"/>
              </a:ext>
            </a:extLst>
          </p:cNvPr>
          <p:cNvSpPr>
            <a:spLocks noGrp="1"/>
          </p:cNvSpPr>
          <p:nvPr>
            <p:ph idx="1"/>
          </p:nvPr>
        </p:nvSpPr>
        <p:spPr>
          <a:xfrm>
            <a:off x="5120650" y="2646550"/>
            <a:ext cx="4380707" cy="3416300"/>
          </a:xfrm>
        </p:spPr>
        <p:txBody>
          <a:bodyPr/>
          <a:lstStyle/>
          <a:p>
            <a:r>
              <a:rPr lang="en-US" dirty="0">
                <a:latin typeface="Times New Roman" panose="02020603050405020304" pitchFamily="18" charset="0"/>
                <a:cs typeface="Times New Roman" panose="02020603050405020304" pitchFamily="18" charset="0"/>
              </a:rPr>
              <a:t>Target variable is imbalanced</a:t>
            </a:r>
          </a:p>
          <a:p>
            <a:r>
              <a:rPr lang="en-US" dirty="0">
                <a:latin typeface="Times New Roman" panose="02020603050405020304" pitchFamily="18" charset="0"/>
                <a:cs typeface="Times New Roman" panose="02020603050405020304" pitchFamily="18" charset="0"/>
              </a:rPr>
              <a:t>Performed SMOTE to balanced the severity feature.</a:t>
            </a:r>
          </a:p>
          <a:p>
            <a:r>
              <a:rPr lang="en-US" dirty="0">
                <a:latin typeface="Times New Roman" panose="02020603050405020304" pitchFamily="18" charset="0"/>
                <a:cs typeface="Times New Roman" panose="02020603050405020304" pitchFamily="18" charset="0"/>
              </a:rPr>
              <a:t>Result after performing SMOTE.</a:t>
            </a:r>
          </a:p>
          <a:p>
            <a:pPr marL="0" indent="0">
              <a:buNone/>
            </a:pPr>
            <a:endParaRPr lang="en-US" dirty="0"/>
          </a:p>
        </p:txBody>
      </p:sp>
      <p:pic>
        <p:nvPicPr>
          <p:cNvPr id="4" name="Picture 3" descr="A graph with blue squares&#10;&#10;Description automatically generated">
            <a:extLst>
              <a:ext uri="{FF2B5EF4-FFF2-40B4-BE49-F238E27FC236}">
                <a16:creationId xmlns:a16="http://schemas.microsoft.com/office/drawing/2014/main" id="{91B777AB-16A6-8D3E-ADC3-BEF60D8A4F04}"/>
              </a:ext>
            </a:extLst>
          </p:cNvPr>
          <p:cNvPicPr>
            <a:picLocks noChangeAspect="1"/>
          </p:cNvPicPr>
          <p:nvPr/>
        </p:nvPicPr>
        <p:blipFill>
          <a:blip r:embed="rId5"/>
          <a:stretch>
            <a:fillRect/>
          </a:stretch>
        </p:blipFill>
        <p:spPr>
          <a:xfrm>
            <a:off x="573225" y="2247900"/>
            <a:ext cx="4307773" cy="3636432"/>
          </a:xfrm>
          <a:prstGeom prst="rect">
            <a:avLst/>
          </a:prstGeom>
        </p:spPr>
      </p:pic>
      <p:pic>
        <p:nvPicPr>
          <p:cNvPr id="5" name="Picture 4" descr="A number and text on a white background&#10;&#10;Description automatically generated">
            <a:extLst>
              <a:ext uri="{FF2B5EF4-FFF2-40B4-BE49-F238E27FC236}">
                <a16:creationId xmlns:a16="http://schemas.microsoft.com/office/drawing/2014/main" id="{86F13F89-F482-9432-4B72-5A84130C602D}"/>
              </a:ext>
            </a:extLst>
          </p:cNvPr>
          <p:cNvPicPr>
            <a:picLocks noChangeAspect="1"/>
          </p:cNvPicPr>
          <p:nvPr/>
        </p:nvPicPr>
        <p:blipFill>
          <a:blip r:embed="rId6"/>
          <a:stretch>
            <a:fillRect/>
          </a:stretch>
        </p:blipFill>
        <p:spPr>
          <a:xfrm>
            <a:off x="9741009" y="3627966"/>
            <a:ext cx="1295400" cy="876300"/>
          </a:xfrm>
          <a:prstGeom prst="rect">
            <a:avLst/>
          </a:prstGeom>
        </p:spPr>
      </p:pic>
      <p:cxnSp>
        <p:nvCxnSpPr>
          <p:cNvPr id="11" name="Elbow Connector 10">
            <a:extLst>
              <a:ext uri="{FF2B5EF4-FFF2-40B4-BE49-F238E27FC236}">
                <a16:creationId xmlns:a16="http://schemas.microsoft.com/office/drawing/2014/main" id="{59D08D68-556B-97FD-2B01-758CFD783A48}"/>
              </a:ext>
            </a:extLst>
          </p:cNvPr>
          <p:cNvCxnSpPr>
            <a:endCxn id="5" idx="2"/>
          </p:cNvCxnSpPr>
          <p:nvPr/>
        </p:nvCxnSpPr>
        <p:spPr>
          <a:xfrm>
            <a:off x="5929745" y="4066116"/>
            <a:ext cx="4458964" cy="438150"/>
          </a:xfrm>
          <a:prstGeom prst="bentConnector4">
            <a:avLst>
              <a:gd name="adj1" fmla="val 480"/>
              <a:gd name="adj2" fmla="val 152174"/>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18" name="Audio 17">
            <a:extLst>
              <a:ext uri="{FF2B5EF4-FFF2-40B4-BE49-F238E27FC236}">
                <a16:creationId xmlns:a16="http://schemas.microsoft.com/office/drawing/2014/main" id="{FA1A428E-9E48-01C8-11C6-2B2D06C77D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2494771"/>
      </p:ext>
    </p:extLst>
  </p:cSld>
  <p:clrMapOvr>
    <a:masterClrMapping/>
  </p:clrMapOvr>
  <mc:AlternateContent xmlns:mc="http://schemas.openxmlformats.org/markup-compatibility/2006">
    <mc:Choice xmlns:p14="http://schemas.microsoft.com/office/powerpoint/2010/main" Requires="p14">
      <p:transition spd="slow" p14:dur="2000" advTm="45549"/>
    </mc:Choice>
    <mc:Fallback>
      <p:transition spd="slow" advTm="45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3722-A708-86EF-18F0-7A916994941C}"/>
              </a:ext>
            </a:extLst>
          </p:cNvPr>
          <p:cNvSpPr>
            <a:spLocks noGrp="1"/>
          </p:cNvSpPr>
          <p:nvPr>
            <p:ph type="title"/>
          </p:nvPr>
        </p:nvSpPr>
        <p:spPr/>
        <p:txBody>
          <a:bodyPr/>
          <a:lstStyle/>
          <a:p>
            <a:r>
              <a:rPr lang="en-US" dirty="0"/>
              <a:t>Methodology: Algorithms</a:t>
            </a:r>
          </a:p>
        </p:txBody>
      </p:sp>
      <p:sp>
        <p:nvSpPr>
          <p:cNvPr id="3" name="Content Placeholder 2">
            <a:extLst>
              <a:ext uri="{FF2B5EF4-FFF2-40B4-BE49-F238E27FC236}">
                <a16:creationId xmlns:a16="http://schemas.microsoft.com/office/drawing/2014/main" id="{DE2C47EC-2BC2-D453-52D6-BC721B8E2A3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Random Forest</a:t>
            </a:r>
          </a:p>
          <a:p>
            <a:r>
              <a:rPr lang="en-US" dirty="0">
                <a:latin typeface="Times New Roman" panose="02020603050405020304" pitchFamily="18" charset="0"/>
                <a:cs typeface="Times New Roman" panose="02020603050405020304" pitchFamily="18" charset="0"/>
              </a:rPr>
              <a:t>Decision Tree</a:t>
            </a:r>
          </a:p>
        </p:txBody>
      </p:sp>
      <p:pic>
        <p:nvPicPr>
          <p:cNvPr id="12" name="Audio 11">
            <a:extLst>
              <a:ext uri="{FF2B5EF4-FFF2-40B4-BE49-F238E27FC236}">
                <a16:creationId xmlns:a16="http://schemas.microsoft.com/office/drawing/2014/main" id="{6755812B-C8AE-8216-3CA7-761C57D473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6354368"/>
      </p:ext>
    </p:extLst>
  </p:cSld>
  <p:clrMapOvr>
    <a:masterClrMapping/>
  </p:clrMapOvr>
  <mc:AlternateContent xmlns:mc="http://schemas.openxmlformats.org/markup-compatibility/2006">
    <mc:Choice xmlns:p14="http://schemas.microsoft.com/office/powerpoint/2010/main" Requires="p14">
      <p:transition spd="slow" p14:dur="2000" advTm="24755"/>
    </mc:Choice>
    <mc:Fallback>
      <p:transition spd="slow" advTm="24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FFFA-BAF3-15AA-9F75-79C423C0A20F}"/>
              </a:ext>
            </a:extLst>
          </p:cNvPr>
          <p:cNvSpPr>
            <a:spLocks noGrp="1"/>
          </p:cNvSpPr>
          <p:nvPr>
            <p:ph type="title"/>
          </p:nvPr>
        </p:nvSpPr>
        <p:spPr/>
        <p:txBody>
          <a:bodyPr anchor="t">
            <a:normAutofit/>
          </a:bodyPr>
          <a:lstStyle/>
          <a:p>
            <a:r>
              <a:rPr lang="en-US" dirty="0"/>
              <a:t>Methodology Results: Random Forest</a:t>
            </a:r>
          </a:p>
        </p:txBody>
      </p:sp>
      <p:sp>
        <p:nvSpPr>
          <p:cNvPr id="3" name="Content Placeholder 2">
            <a:extLst>
              <a:ext uri="{FF2B5EF4-FFF2-40B4-BE49-F238E27FC236}">
                <a16:creationId xmlns:a16="http://schemas.microsoft.com/office/drawing/2014/main" id="{7581EABA-39A5-DA61-EBD6-61F665B563EC}"/>
              </a:ext>
            </a:extLst>
          </p:cNvPr>
          <p:cNvSpPr>
            <a:spLocks noGrp="1"/>
          </p:cNvSpPr>
          <p:nvPr>
            <p:ph idx="1"/>
          </p:nvPr>
        </p:nvSpPr>
        <p:spPr>
          <a:xfrm>
            <a:off x="7074225" y="2977227"/>
            <a:ext cx="3362149" cy="3880773"/>
          </a:xfrm>
        </p:spPr>
        <p:txBody>
          <a:bodyPr>
            <a:normAutofit/>
          </a:bodyPr>
          <a:lstStyle/>
          <a:p>
            <a:r>
              <a:rPr lang="en-US" sz="1500" dirty="0"/>
              <a:t>Model Show accuracy of 88%</a:t>
            </a:r>
          </a:p>
          <a:p>
            <a:r>
              <a:rPr lang="en-US" sz="1500" dirty="0"/>
              <a:t>Precision is 84%</a:t>
            </a:r>
          </a:p>
          <a:p>
            <a:r>
              <a:rPr lang="en-US" sz="1500" dirty="0"/>
              <a:t>Recall is 83%</a:t>
            </a:r>
          </a:p>
          <a:p>
            <a:r>
              <a:rPr lang="en-US" sz="1500" dirty="0"/>
              <a:t>F1 score is 84%</a:t>
            </a:r>
          </a:p>
        </p:txBody>
      </p:sp>
      <p:pic>
        <p:nvPicPr>
          <p:cNvPr id="5" name="Picture 4" descr="A screenshot of a computer&#10;&#10;Description automatically generated">
            <a:extLst>
              <a:ext uri="{FF2B5EF4-FFF2-40B4-BE49-F238E27FC236}">
                <a16:creationId xmlns:a16="http://schemas.microsoft.com/office/drawing/2014/main" id="{F3E2C971-77B9-DB1F-B765-90E0C21A9AD4}"/>
              </a:ext>
            </a:extLst>
          </p:cNvPr>
          <p:cNvPicPr>
            <a:picLocks noChangeAspect="1"/>
          </p:cNvPicPr>
          <p:nvPr/>
        </p:nvPicPr>
        <p:blipFill>
          <a:blip r:embed="rId5"/>
          <a:stretch>
            <a:fillRect/>
          </a:stretch>
        </p:blipFill>
        <p:spPr>
          <a:xfrm>
            <a:off x="1032360" y="2382865"/>
            <a:ext cx="5384800" cy="2743200"/>
          </a:xfrm>
          <a:prstGeom prst="rect">
            <a:avLst/>
          </a:prstGeom>
        </p:spPr>
      </p:pic>
      <p:pic>
        <p:nvPicPr>
          <p:cNvPr id="16" name="Audio 15">
            <a:extLst>
              <a:ext uri="{FF2B5EF4-FFF2-40B4-BE49-F238E27FC236}">
                <a16:creationId xmlns:a16="http://schemas.microsoft.com/office/drawing/2014/main" id="{33893D5C-AE76-B274-BFAE-B58D6E5A2D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6701088"/>
      </p:ext>
    </p:extLst>
  </p:cSld>
  <p:clrMapOvr>
    <a:masterClrMapping/>
  </p:clrMapOvr>
  <mc:AlternateContent xmlns:mc="http://schemas.openxmlformats.org/markup-compatibility/2006">
    <mc:Choice xmlns:p14="http://schemas.microsoft.com/office/powerpoint/2010/main" Requires="p14">
      <p:transition spd="slow" p14:dur="2000" advTm="42722"/>
    </mc:Choice>
    <mc:Fallback>
      <p:transition spd="slow" advTm="42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46CC-E0F4-6091-F166-8EEB61B5D415}"/>
              </a:ext>
            </a:extLst>
          </p:cNvPr>
          <p:cNvSpPr>
            <a:spLocks noGrp="1"/>
          </p:cNvSpPr>
          <p:nvPr>
            <p:ph type="title"/>
          </p:nvPr>
        </p:nvSpPr>
        <p:spPr/>
        <p:txBody>
          <a:bodyPr anchor="t">
            <a:normAutofit/>
          </a:bodyPr>
          <a:lstStyle/>
          <a:p>
            <a:r>
              <a:rPr lang="en-US" dirty="0"/>
              <a:t>Methodology Results: Decision Tree</a:t>
            </a:r>
          </a:p>
        </p:txBody>
      </p:sp>
      <p:sp>
        <p:nvSpPr>
          <p:cNvPr id="3" name="Content Placeholder 2">
            <a:extLst>
              <a:ext uri="{FF2B5EF4-FFF2-40B4-BE49-F238E27FC236}">
                <a16:creationId xmlns:a16="http://schemas.microsoft.com/office/drawing/2014/main" id="{6E2D808A-3735-A4C5-5F14-61D292F8943C}"/>
              </a:ext>
            </a:extLst>
          </p:cNvPr>
          <p:cNvSpPr>
            <a:spLocks noGrp="1"/>
          </p:cNvSpPr>
          <p:nvPr>
            <p:ph idx="1"/>
          </p:nvPr>
        </p:nvSpPr>
        <p:spPr>
          <a:xfrm>
            <a:off x="6346817" y="3161654"/>
            <a:ext cx="3856726" cy="2207732"/>
          </a:xfrm>
        </p:spPr>
        <p:txBody>
          <a:bodyPr>
            <a:normAutofit/>
          </a:bodyPr>
          <a:lstStyle/>
          <a:p>
            <a:r>
              <a:rPr lang="en-US" sz="1500" dirty="0"/>
              <a:t>Model Show accuracy of 98%.</a:t>
            </a:r>
          </a:p>
          <a:p>
            <a:r>
              <a:rPr lang="en-US" sz="1500" dirty="0"/>
              <a:t>Precision is 96%</a:t>
            </a:r>
          </a:p>
          <a:p>
            <a:r>
              <a:rPr lang="en-US" sz="1500" dirty="0"/>
              <a:t>Recall is 98%</a:t>
            </a:r>
          </a:p>
          <a:p>
            <a:r>
              <a:rPr lang="en-US" sz="1500" dirty="0"/>
              <a:t>F1 score is 97%</a:t>
            </a:r>
          </a:p>
          <a:p>
            <a:endParaRPr lang="en-US" sz="1500" dirty="0"/>
          </a:p>
        </p:txBody>
      </p:sp>
      <p:pic>
        <p:nvPicPr>
          <p:cNvPr id="5" name="Picture 4" descr="A screenshot of a computer&#10;&#10;Description automatically generated">
            <a:extLst>
              <a:ext uri="{FF2B5EF4-FFF2-40B4-BE49-F238E27FC236}">
                <a16:creationId xmlns:a16="http://schemas.microsoft.com/office/drawing/2014/main" id="{0699DBE3-FABF-782C-45FC-D28317D89CBA}"/>
              </a:ext>
            </a:extLst>
          </p:cNvPr>
          <p:cNvPicPr>
            <a:picLocks noChangeAspect="1"/>
          </p:cNvPicPr>
          <p:nvPr/>
        </p:nvPicPr>
        <p:blipFill>
          <a:blip r:embed="rId5"/>
          <a:stretch>
            <a:fillRect/>
          </a:stretch>
        </p:blipFill>
        <p:spPr>
          <a:xfrm>
            <a:off x="660400" y="2681207"/>
            <a:ext cx="5435600" cy="2628900"/>
          </a:xfrm>
          <a:prstGeom prst="rect">
            <a:avLst/>
          </a:prstGeom>
        </p:spPr>
      </p:pic>
      <p:pic>
        <p:nvPicPr>
          <p:cNvPr id="26" name="Audio 25">
            <a:extLst>
              <a:ext uri="{FF2B5EF4-FFF2-40B4-BE49-F238E27FC236}">
                <a16:creationId xmlns:a16="http://schemas.microsoft.com/office/drawing/2014/main" id="{0421AB34-42BD-38DF-F326-3910E7254B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9494536"/>
      </p:ext>
    </p:extLst>
  </p:cSld>
  <p:clrMapOvr>
    <a:masterClrMapping/>
  </p:clrMapOvr>
  <mc:AlternateContent xmlns:mc="http://schemas.openxmlformats.org/markup-compatibility/2006">
    <mc:Choice xmlns:p14="http://schemas.microsoft.com/office/powerpoint/2010/main" Requires="p14">
      <p:transition spd="slow" p14:dur="2000" advTm="16251"/>
    </mc:Choice>
    <mc:Fallback>
      <p:transition spd="slow" advTm="16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BDA2-761A-6B32-E8D5-80418DC5FF31}"/>
              </a:ext>
            </a:extLst>
          </p:cNvPr>
          <p:cNvSpPr>
            <a:spLocks noGrp="1"/>
          </p:cNvSpPr>
          <p:nvPr>
            <p:ph type="title"/>
          </p:nvPr>
        </p:nvSpPr>
        <p:spPr>
          <a:xfrm>
            <a:off x="1333502" y="609600"/>
            <a:ext cx="8596668" cy="1320800"/>
          </a:xfrm>
        </p:spPr>
        <p:txBody>
          <a:bodyPr>
            <a:normAutofit/>
          </a:bodyPr>
          <a:lstStyle/>
          <a:p>
            <a:r>
              <a:rPr lang="en-US" dirty="0"/>
              <a:t>Conclusion</a:t>
            </a:r>
          </a:p>
        </p:txBody>
      </p:sp>
      <p:graphicFrame>
        <p:nvGraphicFramePr>
          <p:cNvPr id="13" name="Content Placeholder 2">
            <a:extLst>
              <a:ext uri="{FF2B5EF4-FFF2-40B4-BE49-F238E27FC236}">
                <a16:creationId xmlns:a16="http://schemas.microsoft.com/office/drawing/2014/main" id="{A5C36075-AD94-1CE1-41BF-F5DEE09F9CE5}"/>
              </a:ext>
            </a:extLst>
          </p:cNvPr>
          <p:cNvGraphicFramePr>
            <a:graphicFrameLocks noGrp="1"/>
          </p:cNvGraphicFramePr>
          <p:nvPr>
            <p:ph idx="1"/>
          </p:nvPr>
        </p:nvGraphicFramePr>
        <p:xfrm>
          <a:off x="1333502" y="2160590"/>
          <a:ext cx="8470898" cy="34292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Audio 26">
            <a:extLst>
              <a:ext uri="{FF2B5EF4-FFF2-40B4-BE49-F238E27FC236}">
                <a16:creationId xmlns:a16="http://schemas.microsoft.com/office/drawing/2014/main" id="{41C24122-F066-5D3C-EAD9-F974529E7D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310957"/>
      </p:ext>
    </p:extLst>
  </p:cSld>
  <p:clrMapOvr>
    <a:masterClrMapping/>
  </p:clrMapOvr>
  <mc:AlternateContent xmlns:mc="http://schemas.openxmlformats.org/markup-compatibility/2006">
    <mc:Choice xmlns:p14="http://schemas.microsoft.com/office/powerpoint/2010/main" Requires="p14">
      <p:transition spd="slow" p14:dur="2000" advTm="84172"/>
    </mc:Choice>
    <mc:Fallback>
      <p:transition spd="slow" advTm="84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9A16-6CF2-9C1E-E162-C1CEBFB46D05}"/>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ED53BBA6-9C97-929A-714E-9696D538D470}"/>
              </a:ext>
            </a:extLst>
          </p:cNvPr>
          <p:cNvSpPr>
            <a:spLocks noGrp="1"/>
          </p:cNvSpPr>
          <p:nvPr>
            <p:ph idx="1"/>
          </p:nvPr>
        </p:nvSpPr>
        <p:spPr/>
        <p:txBody>
          <a:bodyPr/>
          <a:lstStyle/>
          <a:p>
            <a:pPr marL="342900" marR="0" lvl="0" indent="-342900">
              <a:lnSpc>
                <a:spcPct val="200000"/>
              </a:lnSpc>
              <a:spcBef>
                <a:spcPts val="0"/>
              </a:spcBef>
              <a:spcAft>
                <a:spcPts val="0"/>
              </a:spcAft>
              <a:buFont typeface="+mj-lt"/>
              <a:buAutoNum type="arabicPeriod"/>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World health Organization: - Road Traffic Injuries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2"/>
              </a:rPr>
              <a:t>https://www.who.int/news-room/fact-sheets/detail/road-traffic-injuries</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Data Source : -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https://www.kaggle.com/datasets/kanuriviveknag/road-accidents-severity-dataset/data</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8965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1134-10FA-0AE7-7286-C907F76BD486}"/>
              </a:ext>
            </a:extLst>
          </p:cNvPr>
          <p:cNvSpPr>
            <a:spLocks noGrp="1"/>
          </p:cNvSpPr>
          <p:nvPr>
            <p:ph type="title"/>
          </p:nvPr>
        </p:nvSpPr>
        <p:spPr>
          <a:xfrm>
            <a:off x="1154953" y="973668"/>
            <a:ext cx="8761413" cy="706964"/>
          </a:xfrm>
        </p:spPr>
        <p:txBody>
          <a:bodyPr>
            <a:normAutofit/>
          </a:bodyPr>
          <a:lstStyle/>
          <a:p>
            <a:r>
              <a:rPr lang="en-US"/>
              <a:t>Road Accidents</a:t>
            </a:r>
            <a:endParaRPr lang="en-US" dirty="0"/>
          </a:p>
        </p:txBody>
      </p:sp>
      <p:pic>
        <p:nvPicPr>
          <p:cNvPr id="7" name="Picture 6" descr="Motion-blurred view of the city lights">
            <a:extLst>
              <a:ext uri="{FF2B5EF4-FFF2-40B4-BE49-F238E27FC236}">
                <a16:creationId xmlns:a16="http://schemas.microsoft.com/office/drawing/2014/main" id="{77CBCADE-CBA9-1FDD-AB74-25DA10531356}"/>
              </a:ext>
            </a:extLst>
          </p:cNvPr>
          <p:cNvPicPr>
            <a:picLocks noChangeAspect="1"/>
          </p:cNvPicPr>
          <p:nvPr/>
        </p:nvPicPr>
        <p:blipFill>
          <a:blip r:embed="rId5"/>
          <a:srcRect t="23298" r="9090" b="2748"/>
          <a:stretch/>
        </p:blipFill>
        <p:spPr>
          <a:xfrm>
            <a:off x="1151467" y="3165201"/>
            <a:ext cx="4345024" cy="2288663"/>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64545016-D975-32B3-6ED9-BFE709F97069}"/>
              </a:ext>
            </a:extLst>
          </p:cNvPr>
          <p:cNvSpPr>
            <a:spLocks noGrp="1"/>
          </p:cNvSpPr>
          <p:nvPr>
            <p:ph idx="1"/>
          </p:nvPr>
        </p:nvSpPr>
        <p:spPr>
          <a:xfrm>
            <a:off x="5980954" y="2603500"/>
            <a:ext cx="5211979" cy="3416300"/>
          </a:xfrm>
        </p:spPr>
        <p:txBody>
          <a:bodyPr anchor="ctr">
            <a:normAutofit/>
          </a:bodyPr>
          <a:lstStyle/>
          <a:p>
            <a:r>
              <a:rPr lang="en-US" kern="100" dirty="0">
                <a:effectLst/>
                <a:latin typeface="Times New Roman" panose="02020603050405020304" pitchFamily="18" charset="0"/>
                <a:ea typeface="Aptos" panose="020B0004020202020204" pitchFamily="34" charset="0"/>
                <a:cs typeface="Times New Roman" panose="02020603050405020304" pitchFamily="18" charset="0"/>
              </a:rPr>
              <a:t>Any incident that happened on road and results in death or injury.</a:t>
            </a:r>
          </a:p>
          <a:p>
            <a:r>
              <a:rPr lang="en-US" kern="100" dirty="0">
                <a:effectLst/>
                <a:latin typeface="Times New Roman" panose="02020603050405020304" pitchFamily="18" charset="0"/>
                <a:ea typeface="Aptos" panose="020B0004020202020204" pitchFamily="34" charset="0"/>
                <a:cs typeface="Times New Roman" panose="02020603050405020304" pitchFamily="18" charset="0"/>
              </a:rPr>
              <a:t>World Health Organization 1.19 M people dies due to road accidents.</a:t>
            </a:r>
          </a:p>
          <a:p>
            <a:r>
              <a:rPr lang="en-US" kern="100" dirty="0">
                <a:latin typeface="Times New Roman" panose="02020603050405020304" pitchFamily="18" charset="0"/>
                <a:ea typeface="Times New Roman" panose="02020603050405020304" pitchFamily="18" charset="0"/>
                <a:cs typeface="Times New Roman" panose="02020603050405020304" pitchFamily="18" charset="0"/>
              </a:rPr>
              <a:t>The rate of unnatural death is increasing every year.</a:t>
            </a:r>
            <a:endParaRPr lang="en-US"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0" name="Audio 39">
            <a:extLst>
              <a:ext uri="{FF2B5EF4-FFF2-40B4-BE49-F238E27FC236}">
                <a16:creationId xmlns:a16="http://schemas.microsoft.com/office/drawing/2014/main" id="{E9993CD7-3AF5-82D3-1D1D-144C2D075A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3316883"/>
      </p:ext>
    </p:extLst>
  </p:cSld>
  <p:clrMapOvr>
    <a:masterClrMapping/>
  </p:clrMapOvr>
  <mc:AlternateContent xmlns:mc="http://schemas.openxmlformats.org/markup-compatibility/2006">
    <mc:Choice xmlns:p14="http://schemas.microsoft.com/office/powerpoint/2010/main" Requires="p14">
      <p:transition spd="slow" p14:dur="2000" advTm="31188"/>
    </mc:Choice>
    <mc:Fallback>
      <p:transition spd="slow" advTm="31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05C3A-352D-04C5-A036-6DB438A33044}"/>
              </a:ext>
            </a:extLst>
          </p:cNvPr>
          <p:cNvSpPr>
            <a:spLocks noGrp="1"/>
          </p:cNvSpPr>
          <p:nvPr>
            <p:ph type="title"/>
          </p:nvPr>
        </p:nvSpPr>
        <p:spPr>
          <a:xfrm>
            <a:off x="1154953" y="973668"/>
            <a:ext cx="8761413" cy="706964"/>
          </a:xfrm>
        </p:spPr>
        <p:txBody>
          <a:bodyPr>
            <a:normAutofit/>
          </a:bodyPr>
          <a:lstStyle/>
          <a:p>
            <a:r>
              <a:rPr lang="en-US" dirty="0"/>
              <a:t>Goal</a:t>
            </a:r>
          </a:p>
        </p:txBody>
      </p:sp>
      <p:pic>
        <p:nvPicPr>
          <p:cNvPr id="5" name="Picture 4" descr="A dart in the center of a dartboard&#10;&#10;Description automatically generated">
            <a:extLst>
              <a:ext uri="{FF2B5EF4-FFF2-40B4-BE49-F238E27FC236}">
                <a16:creationId xmlns:a16="http://schemas.microsoft.com/office/drawing/2014/main" id="{DEA93F57-0752-22EA-B7D0-C4F94EF3EC8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64009" y="2669368"/>
            <a:ext cx="3685876" cy="2451107"/>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24743996-601A-24D3-EE5F-C9D204840094}"/>
              </a:ext>
            </a:extLst>
          </p:cNvPr>
          <p:cNvSpPr>
            <a:spLocks noGrp="1"/>
          </p:cNvSpPr>
          <p:nvPr>
            <p:ph idx="1"/>
          </p:nvPr>
        </p:nvSpPr>
        <p:spPr>
          <a:xfrm>
            <a:off x="5248759" y="2440049"/>
            <a:ext cx="6943241" cy="4813158"/>
          </a:xfrm>
        </p:spPr>
        <p:txBody>
          <a:bodyPr anchor="ctr">
            <a:normAutofit/>
          </a:bodyPr>
          <a:lstStyle/>
          <a:p>
            <a:r>
              <a:rPr lang="en-US" dirty="0">
                <a:latin typeface="Times New Roman" panose="02020603050405020304" pitchFamily="18" charset="0"/>
                <a:cs typeface="Times New Roman" panose="02020603050405020304" pitchFamily="18" charset="0"/>
              </a:rPr>
              <a:t>Predict Severity of the incidents</a:t>
            </a:r>
          </a:p>
          <a:p>
            <a:r>
              <a:rPr lang="en-US" dirty="0">
                <a:latin typeface="Times New Roman" panose="02020603050405020304" pitchFamily="18" charset="0"/>
                <a:cs typeface="Times New Roman" panose="02020603050405020304" pitchFamily="18" charset="0"/>
              </a:rPr>
              <a:t>Performed analysis on different features to understand the relationship between the observed features with target feature.</a:t>
            </a:r>
          </a:p>
          <a:p>
            <a:r>
              <a:rPr lang="en-US" dirty="0">
                <a:latin typeface="Times New Roman" panose="02020603050405020304" pitchFamily="18" charset="0"/>
                <a:cs typeface="Times New Roman" panose="02020603050405020304" pitchFamily="18" charset="0"/>
              </a:rPr>
              <a:t>Share the knowledge with government so that they can reduce fatalities by</a:t>
            </a:r>
          </a:p>
          <a:p>
            <a:pPr lvl="1">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Raising Awareness among public</a:t>
            </a:r>
          </a:p>
          <a:p>
            <a:pPr lvl="1">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Educating drivers about the traffic laws.</a:t>
            </a:r>
          </a:p>
          <a:p>
            <a:pPr lvl="1">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Introduce mandatory check on road surface.</a:t>
            </a:r>
          </a:p>
          <a:p>
            <a:pPr lvl="1">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Others.</a:t>
            </a:r>
          </a:p>
          <a:p>
            <a:endParaRPr lang="en-US" dirty="0"/>
          </a:p>
          <a:p>
            <a:pPr marL="0" indent="0">
              <a:buNone/>
            </a:pPr>
            <a:endParaRPr lang="en-US" dirty="0"/>
          </a:p>
        </p:txBody>
      </p:sp>
      <p:pic>
        <p:nvPicPr>
          <p:cNvPr id="25" name="Audio 24">
            <a:extLst>
              <a:ext uri="{FF2B5EF4-FFF2-40B4-BE49-F238E27FC236}">
                <a16:creationId xmlns:a16="http://schemas.microsoft.com/office/drawing/2014/main" id="{8BF79CF2-C5BE-2BDB-0AE2-86B7CCE06D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2725049"/>
      </p:ext>
    </p:extLst>
  </p:cSld>
  <p:clrMapOvr>
    <a:masterClrMapping/>
  </p:clrMapOvr>
  <mc:AlternateContent xmlns:mc="http://schemas.openxmlformats.org/markup-compatibility/2006">
    <mc:Choice xmlns:p14="http://schemas.microsoft.com/office/powerpoint/2010/main" Requires="p14">
      <p:transition spd="slow" p14:dur="2000" advTm="37620"/>
    </mc:Choice>
    <mc:Fallback>
      <p:transition spd="slow" advTm="37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739E-8CE8-B130-49FA-E52881A25490}"/>
              </a:ext>
            </a:extLst>
          </p:cNvPr>
          <p:cNvSpPr>
            <a:spLocks noGrp="1"/>
          </p:cNvSpPr>
          <p:nvPr>
            <p:ph type="title"/>
          </p:nvPr>
        </p:nvSpPr>
        <p:spPr/>
        <p:txBody>
          <a:bodyPr/>
          <a:lstStyle/>
          <a:p>
            <a:r>
              <a:rPr lang="en-US"/>
              <a:t>Dataset: Source</a:t>
            </a:r>
            <a:endParaRPr lang="en-US" dirty="0"/>
          </a:p>
        </p:txBody>
      </p:sp>
      <p:sp>
        <p:nvSpPr>
          <p:cNvPr id="3" name="Content Placeholder 2">
            <a:extLst>
              <a:ext uri="{FF2B5EF4-FFF2-40B4-BE49-F238E27FC236}">
                <a16:creationId xmlns:a16="http://schemas.microsoft.com/office/drawing/2014/main" id="{735AC2CA-BD0A-A495-9202-5C19C4D4F511}"/>
              </a:ext>
            </a:extLst>
          </p:cNvPr>
          <p:cNvSpPr>
            <a:spLocks noGrp="1"/>
          </p:cNvSpPr>
          <p:nvPr>
            <p:ph idx="1"/>
          </p:nvPr>
        </p:nvSpPr>
        <p:spPr/>
        <p:txBody>
          <a:bodyPr/>
          <a:lstStyle/>
          <a:p>
            <a:endParaRPr lang="en-US" sz="1800">
              <a:effectLst/>
              <a:latin typeface="Times New Roman" panose="02020603050405020304" pitchFamily="18" charset="0"/>
              <a:ea typeface="Times New Roman" panose="02020603050405020304" pitchFamily="18" charset="0"/>
              <a:cs typeface="Aptos" panose="020B0004020202020204" pitchFamily="34" charset="0"/>
            </a:endParaRPr>
          </a:p>
          <a:p>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Kaggle Dataset</a:t>
            </a:r>
          </a:p>
          <a:p>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Data from </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Addis Ababa Sub-city police departments</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US" kern="100">
                <a:latin typeface="Times New Roman" panose="02020603050405020304" pitchFamily="18" charset="0"/>
                <a:ea typeface="Aptos" panose="020B0004020202020204" pitchFamily="34" charset="0"/>
                <a:cs typeface="Times New Roman" panose="02020603050405020304" pitchFamily="18" charset="0"/>
              </a:rPr>
              <a:t>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he records of road accidents happened between 2017 to 2020</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p>
          <a:p>
            <a:endParaRPr lang="en-US" dirty="0"/>
          </a:p>
        </p:txBody>
      </p:sp>
      <p:pic>
        <p:nvPicPr>
          <p:cNvPr id="24" name="Audio 23">
            <a:extLst>
              <a:ext uri="{FF2B5EF4-FFF2-40B4-BE49-F238E27FC236}">
                <a16:creationId xmlns:a16="http://schemas.microsoft.com/office/drawing/2014/main" id="{1F2F5327-C3AF-BC6B-5895-FBC41773F9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00437227"/>
      </p:ext>
    </p:extLst>
  </p:cSld>
  <p:clrMapOvr>
    <a:masterClrMapping/>
  </p:clrMapOvr>
  <mc:AlternateContent xmlns:mc="http://schemas.openxmlformats.org/markup-compatibility/2006">
    <mc:Choice xmlns:p14="http://schemas.microsoft.com/office/powerpoint/2010/main" Requires="p14">
      <p:transition spd="slow" p14:dur="2000" advTm="16733"/>
    </mc:Choice>
    <mc:Fallback>
      <p:transition spd="slow" advTm="16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F7C-543D-1C9F-05B7-7FA13B53E8B5}"/>
              </a:ext>
            </a:extLst>
          </p:cNvPr>
          <p:cNvSpPr>
            <a:spLocks noGrp="1"/>
          </p:cNvSpPr>
          <p:nvPr>
            <p:ph type="title"/>
          </p:nvPr>
        </p:nvSpPr>
        <p:spPr/>
        <p:txBody>
          <a:bodyPr/>
          <a:lstStyle/>
          <a:p>
            <a:r>
              <a:rPr lang="en-US" dirty="0"/>
              <a:t>Dataset Features</a:t>
            </a:r>
          </a:p>
        </p:txBody>
      </p:sp>
      <p:sp>
        <p:nvSpPr>
          <p:cNvPr id="6" name="Content Placeholder 5">
            <a:extLst>
              <a:ext uri="{FF2B5EF4-FFF2-40B4-BE49-F238E27FC236}">
                <a16:creationId xmlns:a16="http://schemas.microsoft.com/office/drawing/2014/main" id="{FE855CB4-BF39-6E5C-B95A-D2FF8EE37EB1}"/>
              </a:ext>
            </a:extLst>
          </p:cNvPr>
          <p:cNvSpPr>
            <a:spLocks noGrp="1"/>
          </p:cNvSpPr>
          <p:nvPr>
            <p:ph idx="1"/>
          </p:nvPr>
        </p:nvSpPr>
        <p:spPr/>
        <p:txBody>
          <a:bodyPr/>
          <a:lstStyle/>
          <a:p>
            <a:r>
              <a:rPr lang="en-US" kern="100" dirty="0">
                <a:latin typeface="Aptos" panose="020B0004020202020204" pitchFamily="34" charset="0"/>
                <a:ea typeface="Aptos" panose="020B0004020202020204" pitchFamily="34" charset="0"/>
                <a:cs typeface="Aptos" panose="020B0004020202020204" pitchFamily="34" charset="0"/>
              </a:rPr>
              <a:t>D</a:t>
            </a:r>
            <a:r>
              <a:rPr lang="en-US" sz="1800" kern="100" dirty="0">
                <a:effectLst/>
                <a:latin typeface="Aptos" panose="020B0004020202020204" pitchFamily="34" charset="0"/>
                <a:ea typeface="Aptos" panose="020B0004020202020204" pitchFamily="34" charset="0"/>
                <a:cs typeface="Aptos" panose="020B0004020202020204" pitchFamily="34" charset="0"/>
              </a:rPr>
              <a:t>ataset is good for our purpose as it consists of target feature “Accident_</a:t>
            </a:r>
            <a:br>
              <a:rPr lang="en-US" sz="1800" kern="100" dirty="0">
                <a:effectLst/>
                <a:latin typeface="Aptos" panose="020B0004020202020204" pitchFamily="34" charset="0"/>
                <a:ea typeface="Aptos" panose="020B0004020202020204" pitchFamily="34" charset="0"/>
                <a:cs typeface="Aptos" panose="020B0004020202020204" pitchFamily="34" charset="0"/>
              </a:rPr>
            </a:br>
            <a:r>
              <a:rPr lang="en-US" sz="1800" kern="100" dirty="0">
                <a:effectLst/>
                <a:latin typeface="Aptos" panose="020B0004020202020204" pitchFamily="34" charset="0"/>
                <a:ea typeface="Aptos" panose="020B0004020202020204" pitchFamily="34" charset="0"/>
                <a:cs typeface="Aptos" panose="020B0004020202020204" pitchFamily="34" charset="0"/>
              </a:rPr>
              <a:t>severity”.</a:t>
            </a:r>
          </a:p>
          <a:p>
            <a:r>
              <a:rPr lang="en-US" sz="1800" kern="100" dirty="0">
                <a:effectLst/>
                <a:latin typeface="Aptos" panose="020B0004020202020204" pitchFamily="34" charset="0"/>
                <a:ea typeface="Aptos" panose="020B0004020202020204" pitchFamily="34" charset="0"/>
                <a:cs typeface="Aptos" panose="020B0004020202020204" pitchFamily="34" charset="0"/>
              </a:rPr>
              <a:t>The database has 12316 rows and 32 columns.</a:t>
            </a:r>
          </a:p>
        </p:txBody>
      </p:sp>
      <p:pic>
        <p:nvPicPr>
          <p:cNvPr id="13" name="Audio Recording Feb 1, 2025 at 8:45:35 PM">
            <a:hlinkClick r:id="" action="ppaction://media"/>
            <a:extLst>
              <a:ext uri="{FF2B5EF4-FFF2-40B4-BE49-F238E27FC236}">
                <a16:creationId xmlns:a16="http://schemas.microsoft.com/office/drawing/2014/main" id="{5D42CD84-4EC0-303E-ACE8-1544C37EC4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06766" y="4615873"/>
            <a:ext cx="812800" cy="812800"/>
          </a:xfrm>
          <a:prstGeom prst="rect">
            <a:avLst/>
          </a:prstGeom>
        </p:spPr>
      </p:pic>
    </p:spTree>
    <p:extLst>
      <p:ext uri="{BB962C8B-B14F-4D97-AF65-F5344CB8AC3E}">
        <p14:creationId xmlns:p14="http://schemas.microsoft.com/office/powerpoint/2010/main" val="1887664066"/>
      </p:ext>
    </p:extLst>
  </p:cSld>
  <p:clrMapOvr>
    <a:masterClrMapping/>
  </p:clrMapOvr>
  <mc:AlternateContent xmlns:mc="http://schemas.openxmlformats.org/markup-compatibility/2006" xmlns:p14="http://schemas.microsoft.com/office/powerpoint/2010/main">
    <mc:Choice Requires="p14">
      <p:transition spd="slow" p14:dur="2000" advTm="33236"/>
    </mc:Choice>
    <mc:Fallback xmlns="">
      <p:transition spd="slow" advTm="332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8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C9485-B75B-CB28-BB05-B1E5AF453D72}"/>
              </a:ext>
            </a:extLst>
          </p:cNvPr>
          <p:cNvSpPr>
            <a:spLocks noGrp="1"/>
          </p:cNvSpPr>
          <p:nvPr>
            <p:ph type="title"/>
          </p:nvPr>
        </p:nvSpPr>
        <p:spPr>
          <a:xfrm>
            <a:off x="1154953" y="973668"/>
            <a:ext cx="8761413" cy="706964"/>
          </a:xfrm>
        </p:spPr>
        <p:txBody>
          <a:bodyPr>
            <a:normAutofit/>
          </a:bodyPr>
          <a:lstStyle/>
          <a:p>
            <a:r>
              <a:rPr lang="en-US" dirty="0"/>
              <a:t>Data Understanding</a:t>
            </a:r>
          </a:p>
        </p:txBody>
      </p:sp>
      <p:sp>
        <p:nvSpPr>
          <p:cNvPr id="3" name="Content Placeholder 2">
            <a:extLst>
              <a:ext uri="{FF2B5EF4-FFF2-40B4-BE49-F238E27FC236}">
                <a16:creationId xmlns:a16="http://schemas.microsoft.com/office/drawing/2014/main" id="{46F82D53-328B-432A-3381-4DE6AE4AF5AE}"/>
              </a:ext>
            </a:extLst>
          </p:cNvPr>
          <p:cNvSpPr>
            <a:spLocks noGrp="1"/>
          </p:cNvSpPr>
          <p:nvPr>
            <p:ph idx="1"/>
          </p:nvPr>
        </p:nvSpPr>
        <p:spPr>
          <a:xfrm>
            <a:off x="1154954" y="2603500"/>
            <a:ext cx="5211979" cy="3416300"/>
          </a:xfrm>
        </p:spPr>
        <p:txBody>
          <a:bodyPr anchor="ctr">
            <a:normAutofit/>
          </a:bodyPr>
          <a:lstStyle/>
          <a:p>
            <a:r>
              <a:rPr lang="en-US" dirty="0">
                <a:latin typeface="Times New Roman" panose="02020603050405020304" pitchFamily="18" charset="0"/>
                <a:cs typeface="Times New Roman" panose="02020603050405020304" pitchFamily="18" charset="0"/>
              </a:rPr>
              <a:t>Missing Values: The dataset have features with missing values, </a:t>
            </a:r>
            <a:r>
              <a:rPr lang="en-US" b="0" i="0" dirty="0">
                <a:effectLst/>
                <a:latin typeface="Times New Roman" panose="02020603050405020304" pitchFamily="18" charset="0"/>
                <a:cs typeface="Times New Roman" panose="02020603050405020304" pitchFamily="18" charset="0"/>
              </a:rPr>
              <a:t>We’ll replace the missing values with ‘Unknown’ and ‘Others’</a:t>
            </a:r>
          </a:p>
          <a:p>
            <a:r>
              <a:rPr lang="en-US" dirty="0">
                <a:latin typeface="Times New Roman" panose="02020603050405020304" pitchFamily="18" charset="0"/>
                <a:cs typeface="Times New Roman" panose="02020603050405020304" pitchFamily="18" charset="0"/>
              </a:rPr>
              <a:t>Used One-Hot encoding get dummies to improve accuracy.</a:t>
            </a:r>
          </a:p>
        </p:txBody>
      </p:sp>
      <p:pic>
        <p:nvPicPr>
          <p:cNvPr id="5" name="Picture 4" descr="A blue and white cubes&#10;&#10;Description automatically generated">
            <a:extLst>
              <a:ext uri="{FF2B5EF4-FFF2-40B4-BE49-F238E27FC236}">
                <a16:creationId xmlns:a16="http://schemas.microsoft.com/office/drawing/2014/main" id="{78ADCDDF-EE74-807B-09AC-A6C421B894D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798733" y="3223277"/>
            <a:ext cx="4345024" cy="2172511"/>
          </a:xfrm>
          <a:prstGeom prst="roundRect">
            <a:avLst>
              <a:gd name="adj" fmla="val 1858"/>
            </a:avLst>
          </a:prstGeom>
          <a:effectLst>
            <a:outerShdw blurRad="50800" dist="50800" dir="5400000" algn="tl" rotWithShape="0">
              <a:srgbClr val="000000">
                <a:alpha val="43000"/>
              </a:srgbClr>
            </a:outerShdw>
          </a:effectLst>
        </p:spPr>
      </p:pic>
      <p:sp>
        <p:nvSpPr>
          <p:cNvPr id="6" name="TextBox 5">
            <a:extLst>
              <a:ext uri="{FF2B5EF4-FFF2-40B4-BE49-F238E27FC236}">
                <a16:creationId xmlns:a16="http://schemas.microsoft.com/office/drawing/2014/main" id="{D392F3FD-F7E8-3D40-09D6-F40CFEBA3031}"/>
              </a:ext>
            </a:extLst>
          </p:cNvPr>
          <p:cNvSpPr txBox="1"/>
          <p:nvPr/>
        </p:nvSpPr>
        <p:spPr>
          <a:xfrm>
            <a:off x="8293298" y="5195733"/>
            <a:ext cx="285045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digitalocean.com/community/tutorials/understanding-database-shard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pic>
        <p:nvPicPr>
          <p:cNvPr id="13" name="Audio 12">
            <a:extLst>
              <a:ext uri="{FF2B5EF4-FFF2-40B4-BE49-F238E27FC236}">
                <a16:creationId xmlns:a16="http://schemas.microsoft.com/office/drawing/2014/main" id="{81E1D129-E8BA-52D8-34D5-884338E6E83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3165380"/>
      </p:ext>
    </p:extLst>
  </p:cSld>
  <p:clrMapOvr>
    <a:masterClrMapping/>
  </p:clrMapOvr>
  <mc:AlternateContent xmlns:mc="http://schemas.openxmlformats.org/markup-compatibility/2006">
    <mc:Choice xmlns:p14="http://schemas.microsoft.com/office/powerpoint/2010/main" Requires="p14">
      <p:transition spd="slow" p14:dur="2000" advTm="41256"/>
    </mc:Choice>
    <mc:Fallback>
      <p:transition spd="slow" advTm="41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B183-AEB7-AE46-C206-665DBD650A35}"/>
              </a:ext>
            </a:extLst>
          </p:cNvPr>
          <p:cNvSpPr>
            <a:spLocks noGrp="1"/>
          </p:cNvSpPr>
          <p:nvPr>
            <p:ph type="title"/>
          </p:nvPr>
        </p:nvSpPr>
        <p:spPr/>
        <p:txBody>
          <a:bodyPr/>
          <a:lstStyle/>
          <a:p>
            <a:r>
              <a:rPr lang="en-US" dirty="0"/>
              <a:t>Driver’s Education Level</a:t>
            </a:r>
          </a:p>
        </p:txBody>
      </p:sp>
      <p:pic>
        <p:nvPicPr>
          <p:cNvPr id="6" name="Content Placeholder 5" descr="A stack of books with text on them&#10;&#10;Description automatically generated">
            <a:extLst>
              <a:ext uri="{FF2B5EF4-FFF2-40B4-BE49-F238E27FC236}">
                <a16:creationId xmlns:a16="http://schemas.microsoft.com/office/drawing/2014/main" id="{6E343DA3-8BAE-19AC-C844-781335CCD189}"/>
              </a:ext>
            </a:extLst>
          </p:cNvPr>
          <p:cNvPicPr>
            <a:picLocks noGrp="1" noChangeAspect="1"/>
          </p:cNvPicPr>
          <p:nvPr>
            <p:ph idx="1"/>
          </p:nvPr>
        </p:nvPicPr>
        <p:blipFill>
          <a:blip r:embed="rId5">
            <a:extLst>
              <a:ext uri="{837473B0-CC2E-450A-ABE3-18F120FF3D39}">
                <a1611:picAttrSrcUrl xmlns:a1611="http://schemas.microsoft.com/office/drawing/2016/11/main" r:id="rId6"/>
              </a:ext>
            </a:extLst>
          </a:blip>
          <a:stretch>
            <a:fillRect/>
          </a:stretch>
        </p:blipFill>
        <p:spPr>
          <a:xfrm>
            <a:off x="6686912" y="973668"/>
            <a:ext cx="647700" cy="647700"/>
          </a:xfrm>
        </p:spPr>
      </p:pic>
      <p:pic>
        <p:nvPicPr>
          <p:cNvPr id="4" name="Picture 3" descr="A graph with blue bars&#10;&#10;Description automatically generated">
            <a:extLst>
              <a:ext uri="{FF2B5EF4-FFF2-40B4-BE49-F238E27FC236}">
                <a16:creationId xmlns:a16="http://schemas.microsoft.com/office/drawing/2014/main" id="{96A88DCB-7D78-3489-CDE1-701E0CDD6F00}"/>
              </a:ext>
            </a:extLst>
          </p:cNvPr>
          <p:cNvPicPr>
            <a:picLocks noChangeAspect="1"/>
          </p:cNvPicPr>
          <p:nvPr/>
        </p:nvPicPr>
        <p:blipFill>
          <a:blip r:embed="rId7"/>
          <a:stretch>
            <a:fillRect/>
          </a:stretch>
        </p:blipFill>
        <p:spPr>
          <a:xfrm>
            <a:off x="678872" y="2354313"/>
            <a:ext cx="4346864" cy="4028246"/>
          </a:xfrm>
          <a:prstGeom prst="rect">
            <a:avLst/>
          </a:prstGeom>
        </p:spPr>
      </p:pic>
      <p:sp>
        <p:nvSpPr>
          <p:cNvPr id="7" name="Content Placeholder 5">
            <a:extLst>
              <a:ext uri="{FF2B5EF4-FFF2-40B4-BE49-F238E27FC236}">
                <a16:creationId xmlns:a16="http://schemas.microsoft.com/office/drawing/2014/main" id="{949A8C25-8C7F-A6B4-B541-319DEA2EAE9B}"/>
              </a:ext>
            </a:extLst>
          </p:cNvPr>
          <p:cNvSpPr txBox="1">
            <a:spLocks/>
          </p:cNvSpPr>
          <p:nvPr/>
        </p:nvSpPr>
        <p:spPr>
          <a:xfrm>
            <a:off x="5264726" y="2603500"/>
            <a:ext cx="6068291" cy="41021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kern="100" dirty="0">
                <a:latin typeface="Aptos" panose="020B0004020202020204" pitchFamily="34" charset="0"/>
                <a:ea typeface="Aptos" panose="020B0004020202020204" pitchFamily="34" charset="0"/>
                <a:cs typeface="Aptos" panose="020B0004020202020204" pitchFamily="34" charset="0"/>
              </a:rPr>
              <a:t>~8000 of the road accidents happened when drivers' education is till junior high school.</a:t>
            </a:r>
          </a:p>
          <a:p>
            <a:r>
              <a:rPr lang="en-US" kern="100" dirty="0">
                <a:latin typeface="Aptos" panose="020B0004020202020204" pitchFamily="34" charset="0"/>
                <a:ea typeface="Aptos" panose="020B0004020202020204" pitchFamily="34" charset="0"/>
                <a:cs typeface="Aptos" panose="020B0004020202020204" pitchFamily="34" charset="0"/>
              </a:rPr>
              <a:t>Lest than 500 accidents involved drivers with education level above high school.</a:t>
            </a:r>
          </a:p>
          <a:p>
            <a:r>
              <a:rPr lang="en-US" kern="100" dirty="0">
                <a:latin typeface="Aptos" panose="020B0004020202020204" pitchFamily="34" charset="0"/>
                <a:ea typeface="Aptos" panose="020B0004020202020204" pitchFamily="34" charset="0"/>
                <a:cs typeface="Aptos" panose="020B0004020202020204" pitchFamily="34" charset="0"/>
              </a:rPr>
              <a:t>G</a:t>
            </a:r>
            <a:r>
              <a:rPr lang="en-US" sz="1800" kern="100" dirty="0">
                <a:effectLst/>
                <a:latin typeface="Aptos" panose="020B0004020202020204" pitchFamily="34" charset="0"/>
                <a:ea typeface="Aptos" panose="020B0004020202020204" pitchFamily="34" charset="0"/>
                <a:cs typeface="Aptos" panose="020B0004020202020204" pitchFamily="34" charset="0"/>
              </a:rPr>
              <a:t>overnment can plan campaign to educate drivers about road sign and traffic laws</a:t>
            </a:r>
          </a:p>
          <a:p>
            <a:r>
              <a:rPr lang="en-US" sz="1800" kern="100" dirty="0">
                <a:effectLst/>
                <a:latin typeface="Aptos" panose="020B0004020202020204" pitchFamily="34" charset="0"/>
                <a:ea typeface="Aptos" panose="020B0004020202020204" pitchFamily="34" charset="0"/>
                <a:cs typeface="Aptos" panose="020B0004020202020204" pitchFamily="34" charset="0"/>
              </a:rPr>
              <a:t>introduce mandatory programs to pass the driving license to make sure all drivers understand the road rules and laws.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kern="100" dirty="0">
              <a:latin typeface="Aptos" panose="020B0004020202020204" pitchFamily="34" charset="0"/>
              <a:ea typeface="Aptos" panose="020B0004020202020204" pitchFamily="34" charset="0"/>
              <a:cs typeface="Aptos" panose="020B0004020202020204" pitchFamily="34" charset="0"/>
            </a:endParaRPr>
          </a:p>
        </p:txBody>
      </p:sp>
      <p:pic>
        <p:nvPicPr>
          <p:cNvPr id="18" name="Audio 17">
            <a:extLst>
              <a:ext uri="{FF2B5EF4-FFF2-40B4-BE49-F238E27FC236}">
                <a16:creationId xmlns:a16="http://schemas.microsoft.com/office/drawing/2014/main" id="{78017D38-431A-86D6-D962-2C37064EBC3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88233908"/>
      </p:ext>
    </p:extLst>
  </p:cSld>
  <p:clrMapOvr>
    <a:masterClrMapping/>
  </p:clrMapOvr>
  <mc:AlternateContent xmlns:mc="http://schemas.openxmlformats.org/markup-compatibility/2006">
    <mc:Choice xmlns:p14="http://schemas.microsoft.com/office/powerpoint/2010/main" Requires="p14">
      <p:transition spd="slow" p14:dur="2000" advTm="39196"/>
    </mc:Choice>
    <mc:Fallback>
      <p:transition spd="slow" advTm="39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FAF0DFF8-8744-4518-AA8B-D5D61EA97F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57" name="Rectangle 56">
              <a:extLst>
                <a:ext uri="{FF2B5EF4-FFF2-40B4-BE49-F238E27FC236}">
                  <a16:creationId xmlns:a16="http://schemas.microsoft.com/office/drawing/2014/main" id="{A6CC52FC-00BC-4253-8E5D-55C78127C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8" name="Oval 57">
              <a:extLst>
                <a:ext uri="{FF2B5EF4-FFF2-40B4-BE49-F238E27FC236}">
                  <a16:creationId xmlns:a16="http://schemas.microsoft.com/office/drawing/2014/main" id="{742BD597-0F5C-42C6-BA55-0A182A547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Oval 58">
              <a:extLst>
                <a:ext uri="{FF2B5EF4-FFF2-40B4-BE49-F238E27FC236}">
                  <a16:creationId xmlns:a16="http://schemas.microsoft.com/office/drawing/2014/main" id="{DCA70CFE-449E-4D12-8358-8B4C877EE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Oval 59">
              <a:extLst>
                <a:ext uri="{FF2B5EF4-FFF2-40B4-BE49-F238E27FC236}">
                  <a16:creationId xmlns:a16="http://schemas.microsoft.com/office/drawing/2014/main" id="{2082AE94-EBCE-4F8E-994B-BD7F93129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Freeform 5">
              <a:extLst>
                <a:ext uri="{FF2B5EF4-FFF2-40B4-BE49-F238E27FC236}">
                  <a16:creationId xmlns:a16="http://schemas.microsoft.com/office/drawing/2014/main" id="{CB36729E-72F8-4A4F-B54E-CC26867ADD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B740636B-08DC-F21A-2870-EC49672C5DAC}"/>
              </a:ext>
            </a:extLst>
          </p:cNvPr>
          <p:cNvSpPr>
            <a:spLocks noGrp="1"/>
          </p:cNvSpPr>
          <p:nvPr>
            <p:ph type="title"/>
          </p:nvPr>
        </p:nvSpPr>
        <p:spPr>
          <a:xfrm>
            <a:off x="458699" y="241300"/>
            <a:ext cx="5980136" cy="1020232"/>
          </a:xfrm>
        </p:spPr>
        <p:txBody>
          <a:bodyPr>
            <a:normAutofit/>
          </a:bodyPr>
          <a:lstStyle/>
          <a:p>
            <a:pPr>
              <a:lnSpc>
                <a:spcPct val="90000"/>
              </a:lnSpc>
            </a:pPr>
            <a:r>
              <a:rPr lang="en-US" sz="3300" dirty="0">
                <a:effectLst/>
                <a:latin typeface="Aptos" panose="020B0004020202020204" pitchFamily="34" charset="0"/>
                <a:ea typeface="Aptos" panose="020B0004020202020204" pitchFamily="34" charset="0"/>
                <a:cs typeface="Aptos" panose="020B0004020202020204" pitchFamily="34" charset="0"/>
              </a:rPr>
              <a:t>Road Surface Type</a:t>
            </a:r>
            <a:endParaRPr lang="en-US" sz="3300" dirty="0"/>
          </a:p>
        </p:txBody>
      </p:sp>
      <p:sp>
        <p:nvSpPr>
          <p:cNvPr id="53" name="Content Placeholder 52">
            <a:extLst>
              <a:ext uri="{FF2B5EF4-FFF2-40B4-BE49-F238E27FC236}">
                <a16:creationId xmlns:a16="http://schemas.microsoft.com/office/drawing/2014/main" id="{BCFE566D-4AE2-DF99-6012-A123E868A7E2}"/>
              </a:ext>
            </a:extLst>
          </p:cNvPr>
          <p:cNvSpPr>
            <a:spLocks noGrp="1"/>
          </p:cNvSpPr>
          <p:nvPr>
            <p:ph idx="1"/>
          </p:nvPr>
        </p:nvSpPr>
        <p:spPr>
          <a:xfrm>
            <a:off x="5500257" y="976370"/>
            <a:ext cx="3133726" cy="3898900"/>
          </a:xfrm>
        </p:spPr>
        <p:txBody>
          <a:bodyPr>
            <a:normAutofit/>
          </a:bodyPr>
          <a:lstStyle/>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Asphalt road have most of the accidents.</a:t>
            </a:r>
          </a:p>
          <a:p>
            <a:r>
              <a:rPr lang="en-US" dirty="0">
                <a:solidFill>
                  <a:schemeClr val="bg1"/>
                </a:solidFill>
                <a:latin typeface="Times New Roman" panose="02020603050405020304" pitchFamily="18" charset="0"/>
                <a:cs typeface="Times New Roman" panose="02020603050405020304" pitchFamily="18" charset="0"/>
              </a:rPr>
              <a:t>Serious injury happened on Asphalt road</a:t>
            </a:r>
          </a:p>
          <a:p>
            <a:r>
              <a:rPr lang="en-US" dirty="0">
                <a:solidFill>
                  <a:schemeClr val="bg1"/>
                </a:solidFill>
                <a:latin typeface="Times New Roman" panose="02020603050405020304" pitchFamily="18" charset="0"/>
                <a:cs typeface="Times New Roman" panose="02020603050405020304" pitchFamily="18" charset="0"/>
              </a:rPr>
              <a:t>Government can perform some quality checks when they used the road surface as Asphalt</a:t>
            </a:r>
          </a:p>
        </p:txBody>
      </p:sp>
      <p:pic>
        <p:nvPicPr>
          <p:cNvPr id="6" name="Content Placeholder 5" descr="A road with trees on the side&#10;&#10;Description automatically generated">
            <a:extLst>
              <a:ext uri="{FF2B5EF4-FFF2-40B4-BE49-F238E27FC236}">
                <a16:creationId xmlns:a16="http://schemas.microsoft.com/office/drawing/2014/main" id="{E53349D8-98B3-7493-3BF0-998EA6772DE0}"/>
              </a:ext>
            </a:extLst>
          </p:cNvPr>
          <p:cNvPicPr>
            <a:picLocks noChangeAspect="1"/>
          </p:cNvPicPr>
          <p:nvPr/>
        </p:nvPicPr>
        <p:blipFill>
          <a:blip r:embed="rId6">
            <a:extLst>
              <a:ext uri="{837473B0-CC2E-450A-ABE3-18F120FF3D39}">
                <a1611:picAttrSrcUrl xmlns:a1611="http://schemas.microsoft.com/office/drawing/2016/11/main" r:id="rId7"/>
              </a:ext>
            </a:extLst>
          </a:blip>
          <a:srcRect r="11149" b="-2"/>
          <a:stretch/>
        </p:blipFill>
        <p:spPr>
          <a:xfrm>
            <a:off x="8472236" y="803751"/>
            <a:ext cx="3113904" cy="5250498"/>
          </a:xfrm>
          <a:prstGeom prst="rect">
            <a:avLst/>
          </a:prstGeom>
        </p:spPr>
      </p:pic>
      <p:sp>
        <p:nvSpPr>
          <p:cNvPr id="63" name="Rectangle 62">
            <a:extLst>
              <a:ext uri="{FF2B5EF4-FFF2-40B4-BE49-F238E27FC236}">
                <a16:creationId xmlns:a16="http://schemas.microsoft.com/office/drawing/2014/main" id="{504BE77C-C23A-4545-973B-A8E168DAD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A graph with text on it&#10;&#10;Description automatically generated">
            <a:extLst>
              <a:ext uri="{FF2B5EF4-FFF2-40B4-BE49-F238E27FC236}">
                <a16:creationId xmlns:a16="http://schemas.microsoft.com/office/drawing/2014/main" id="{B2D137A8-F8F8-A890-090D-30AB687D5AD1}"/>
              </a:ext>
            </a:extLst>
          </p:cNvPr>
          <p:cNvPicPr>
            <a:picLocks noChangeAspect="1"/>
          </p:cNvPicPr>
          <p:nvPr/>
        </p:nvPicPr>
        <p:blipFill>
          <a:blip r:embed="rId8"/>
          <a:stretch>
            <a:fillRect/>
          </a:stretch>
        </p:blipFill>
        <p:spPr>
          <a:xfrm>
            <a:off x="355222" y="966167"/>
            <a:ext cx="5105400" cy="5473700"/>
          </a:xfrm>
          <a:prstGeom prst="rect">
            <a:avLst/>
          </a:prstGeom>
        </p:spPr>
      </p:pic>
      <p:pic>
        <p:nvPicPr>
          <p:cNvPr id="34" name="Audio 33">
            <a:extLst>
              <a:ext uri="{FF2B5EF4-FFF2-40B4-BE49-F238E27FC236}">
                <a16:creationId xmlns:a16="http://schemas.microsoft.com/office/drawing/2014/main" id="{841194C5-8576-21E2-CDD6-2A4C009E6A9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82814187"/>
      </p:ext>
    </p:extLst>
  </p:cSld>
  <p:clrMapOvr>
    <a:masterClrMapping/>
  </p:clrMapOvr>
  <mc:AlternateContent xmlns:mc="http://schemas.openxmlformats.org/markup-compatibility/2006">
    <mc:Choice xmlns:p14="http://schemas.microsoft.com/office/powerpoint/2010/main" Requires="p14">
      <p:transition spd="slow" p14:dur="2000" advTm="17846"/>
    </mc:Choice>
    <mc:Fallback>
      <p:transition spd="slow" advTm="17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AAC2-5CA8-26E9-1EA3-9584A445C988}"/>
              </a:ext>
            </a:extLst>
          </p:cNvPr>
          <p:cNvSpPr>
            <a:spLocks noGrp="1"/>
          </p:cNvSpPr>
          <p:nvPr>
            <p:ph type="title"/>
          </p:nvPr>
        </p:nvSpPr>
        <p:spPr>
          <a:xfrm>
            <a:off x="1154953" y="973668"/>
            <a:ext cx="8761413" cy="706964"/>
          </a:xfrm>
        </p:spPr>
        <p:txBody>
          <a:bodyPr>
            <a:normAutofit/>
          </a:bodyPr>
          <a:lstStyle/>
          <a:p>
            <a:r>
              <a:rPr lang="en-US">
                <a:latin typeface="Aptos" panose="020B0004020202020204" pitchFamily="34" charset="0"/>
                <a:ea typeface="Aptos" panose="020B0004020202020204" pitchFamily="34" charset="0"/>
                <a:cs typeface="Aptos" panose="020B0004020202020204" pitchFamily="34" charset="0"/>
              </a:rPr>
              <a:t>Accidents Cause</a:t>
            </a:r>
            <a:endParaRPr lang="en-US" dirty="0"/>
          </a:p>
        </p:txBody>
      </p:sp>
      <p:sp>
        <p:nvSpPr>
          <p:cNvPr id="3" name="Content Placeholder 2">
            <a:extLst>
              <a:ext uri="{FF2B5EF4-FFF2-40B4-BE49-F238E27FC236}">
                <a16:creationId xmlns:a16="http://schemas.microsoft.com/office/drawing/2014/main" id="{FF7A74E5-C386-1D3E-17A8-FAC7AAEC4EE8}"/>
              </a:ext>
            </a:extLst>
          </p:cNvPr>
          <p:cNvSpPr>
            <a:spLocks noGrp="1"/>
          </p:cNvSpPr>
          <p:nvPr>
            <p:ph idx="1"/>
          </p:nvPr>
        </p:nvSpPr>
        <p:spPr>
          <a:xfrm>
            <a:off x="471055" y="2263217"/>
            <a:ext cx="4937748" cy="4220709"/>
          </a:xfrm>
        </p:spPr>
        <p:txBody>
          <a:bodyPr anchor="ctr">
            <a:normAutofit/>
          </a:bodyPr>
          <a:lstStyle/>
          <a:p>
            <a:r>
              <a:rPr lang="en-US" dirty="0">
                <a:latin typeface="Times New Roman" panose="02020603050405020304" pitchFamily="18" charset="0"/>
                <a:cs typeface="Times New Roman" panose="02020603050405020304" pitchFamily="18" charset="0"/>
              </a:rPr>
              <a:t>18% No distancing </a:t>
            </a:r>
          </a:p>
          <a:p>
            <a:r>
              <a:rPr lang="en-US" dirty="0">
                <a:latin typeface="Times New Roman" panose="02020603050405020304" pitchFamily="18" charset="0"/>
                <a:cs typeface="Times New Roman" panose="02020603050405020304" pitchFamily="18" charset="0"/>
              </a:rPr>
              <a:t>15 % or 12.3 %when driver change lanes.</a:t>
            </a:r>
          </a:p>
          <a:p>
            <a:r>
              <a:rPr lang="en-US" dirty="0">
                <a:latin typeface="Times New Roman" panose="02020603050405020304" pitchFamily="18" charset="0"/>
                <a:cs typeface="Times New Roman" panose="02020603050405020304" pitchFamily="18" charset="0"/>
              </a:rPr>
              <a:t>11.3 % drives carelessly.</a:t>
            </a:r>
          </a:p>
          <a:p>
            <a:r>
              <a:rPr lang="en-US" dirty="0">
                <a:latin typeface="Times New Roman" panose="02020603050405020304" pitchFamily="18" charset="0"/>
                <a:cs typeface="Times New Roman" panose="02020603050405020304" pitchFamily="18" charset="0"/>
              </a:rPr>
              <a:t>Moving Backward.</a:t>
            </a:r>
          </a:p>
          <a:p>
            <a:r>
              <a:rPr lang="en-US" kern="100" dirty="0">
                <a:latin typeface="Aptos" panose="020B0004020202020204" pitchFamily="34" charset="0"/>
                <a:ea typeface="Aptos" panose="020B0004020202020204" pitchFamily="34" charset="0"/>
                <a:cs typeface="Aptos" panose="020B0004020202020204" pitchFamily="34" charset="0"/>
              </a:rPr>
              <a:t>G</a:t>
            </a:r>
            <a:r>
              <a:rPr lang="en-US" sz="1800" kern="100" dirty="0">
                <a:effectLst/>
                <a:latin typeface="Aptos" panose="020B0004020202020204" pitchFamily="34" charset="0"/>
                <a:ea typeface="Aptos" panose="020B0004020202020204" pitchFamily="34" charset="0"/>
                <a:cs typeface="Aptos" panose="020B0004020202020204" pitchFamily="34" charset="0"/>
              </a:rPr>
              <a:t>overnment can impose some strict rules to reduce the number of road accidents.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sz="1600" dirty="0"/>
          </a:p>
        </p:txBody>
      </p:sp>
      <p:pic>
        <p:nvPicPr>
          <p:cNvPr id="4" name="Picture 3" descr="A pie chart with numbers and text&#10;&#10;Description automatically generated">
            <a:extLst>
              <a:ext uri="{FF2B5EF4-FFF2-40B4-BE49-F238E27FC236}">
                <a16:creationId xmlns:a16="http://schemas.microsoft.com/office/drawing/2014/main" id="{92CD75DF-4B39-C8F1-2BDF-97072BCD8919}"/>
              </a:ext>
            </a:extLst>
          </p:cNvPr>
          <p:cNvPicPr>
            <a:picLocks noChangeAspect="1"/>
          </p:cNvPicPr>
          <p:nvPr/>
        </p:nvPicPr>
        <p:blipFill>
          <a:blip r:embed="rId5"/>
          <a:stretch>
            <a:fillRect/>
          </a:stretch>
        </p:blipFill>
        <p:spPr>
          <a:xfrm>
            <a:off x="5408803" y="2505673"/>
            <a:ext cx="6504906" cy="3756582"/>
          </a:xfrm>
          <a:prstGeom prst="roundRect">
            <a:avLst>
              <a:gd name="adj" fmla="val 1858"/>
            </a:avLst>
          </a:prstGeom>
          <a:effectLst>
            <a:outerShdw blurRad="50800" dist="50800" dir="5400000" algn="tl" rotWithShape="0">
              <a:srgbClr val="000000">
                <a:alpha val="43000"/>
              </a:srgbClr>
            </a:outerShdw>
          </a:effectLst>
        </p:spPr>
      </p:pic>
      <p:pic>
        <p:nvPicPr>
          <p:cNvPr id="11" name="Audio 10">
            <a:extLst>
              <a:ext uri="{FF2B5EF4-FFF2-40B4-BE49-F238E27FC236}">
                <a16:creationId xmlns:a16="http://schemas.microsoft.com/office/drawing/2014/main" id="{BE420246-E130-307F-8780-B4820F4027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6443540"/>
      </p:ext>
    </p:extLst>
  </p:cSld>
  <p:clrMapOvr>
    <a:masterClrMapping/>
  </p:clrMapOvr>
  <mc:AlternateContent xmlns:mc="http://schemas.openxmlformats.org/markup-compatibility/2006">
    <mc:Choice xmlns:p14="http://schemas.microsoft.com/office/powerpoint/2010/main" Requires="p14">
      <p:transition spd="slow" p14:dur="2000" advTm="32559"/>
    </mc:Choice>
    <mc:Fallback>
      <p:transition spd="slow" advTm="3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6940</TotalTime>
  <Words>1093</Words>
  <Application>Microsoft Macintosh PowerPoint</Application>
  <PresentationFormat>Widescreen</PresentationFormat>
  <Paragraphs>102</Paragraphs>
  <Slides>16</Slides>
  <Notes>15</Notes>
  <HiddenSlides>0</HiddenSlides>
  <MMClips>15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Aptos</vt:lpstr>
      <vt:lpstr>Arial</vt:lpstr>
      <vt:lpstr>Calibri</vt:lpstr>
      <vt:lpstr>Century Gothic</vt:lpstr>
      <vt:lpstr>Courier New</vt:lpstr>
      <vt:lpstr>Google Sans</vt:lpstr>
      <vt:lpstr>Nunito</vt:lpstr>
      <vt:lpstr>Times New Roman</vt:lpstr>
      <vt:lpstr>Wingdings 3</vt:lpstr>
      <vt:lpstr>Ion Boardroom</vt:lpstr>
      <vt:lpstr>Predicting Road Accidents Severity</vt:lpstr>
      <vt:lpstr>Road Accidents</vt:lpstr>
      <vt:lpstr>Goal</vt:lpstr>
      <vt:lpstr>Dataset: Source</vt:lpstr>
      <vt:lpstr>Dataset Features</vt:lpstr>
      <vt:lpstr>Data Understanding</vt:lpstr>
      <vt:lpstr>Driver’s Education Level</vt:lpstr>
      <vt:lpstr>Road Surface Type</vt:lpstr>
      <vt:lpstr>Accidents Cause</vt:lpstr>
      <vt:lpstr>What day of the week do most accidents happen?</vt:lpstr>
      <vt:lpstr>Target variable Distribution</vt:lpstr>
      <vt:lpstr>Methodology: Algorithms</vt:lpstr>
      <vt:lpstr>Methodology Results: Random Forest</vt:lpstr>
      <vt:lpstr>Methodology Results: Decision Tree</vt:lpstr>
      <vt:lpstr>Conclusion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Diabetes in Patients</dc:title>
  <dc:creator>Dipika Sharma</dc:creator>
  <cp:lastModifiedBy>Dipika Sharma</cp:lastModifiedBy>
  <cp:revision>14</cp:revision>
  <dcterms:created xsi:type="dcterms:W3CDTF">2024-12-18T02:04:11Z</dcterms:created>
  <dcterms:modified xsi:type="dcterms:W3CDTF">2025-02-02T02:13:01Z</dcterms:modified>
</cp:coreProperties>
</file>